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0" r:id="rId2"/>
    <p:sldMasterId id="2147483672" r:id="rId3"/>
    <p:sldMasterId id="2147483677" r:id="rId4"/>
  </p:sldMasterIdLst>
  <p:notesMasterIdLst>
    <p:notesMasterId r:id="rId39"/>
  </p:notesMasterIdLst>
  <p:sldIdLst>
    <p:sldId id="287" r:id="rId5"/>
    <p:sldId id="303" r:id="rId6"/>
    <p:sldId id="292" r:id="rId7"/>
    <p:sldId id="286" r:id="rId8"/>
    <p:sldId id="309" r:id="rId9"/>
    <p:sldId id="310" r:id="rId10"/>
    <p:sldId id="311" r:id="rId11"/>
    <p:sldId id="295" r:id="rId12"/>
    <p:sldId id="313" r:id="rId13"/>
    <p:sldId id="312" r:id="rId14"/>
    <p:sldId id="301" r:id="rId15"/>
    <p:sldId id="283" r:id="rId16"/>
    <p:sldId id="291" r:id="rId17"/>
    <p:sldId id="296" r:id="rId18"/>
    <p:sldId id="297" r:id="rId19"/>
    <p:sldId id="304" r:id="rId20"/>
    <p:sldId id="307" r:id="rId21"/>
    <p:sldId id="308" r:id="rId22"/>
    <p:sldId id="306" r:id="rId23"/>
    <p:sldId id="305" r:id="rId24"/>
    <p:sldId id="299" r:id="rId25"/>
    <p:sldId id="302" r:id="rId26"/>
    <p:sldId id="300" r:id="rId27"/>
    <p:sldId id="298" r:id="rId28"/>
    <p:sldId id="289" r:id="rId29"/>
    <p:sldId id="290" r:id="rId30"/>
    <p:sldId id="282" r:id="rId31"/>
    <p:sldId id="285" r:id="rId32"/>
    <p:sldId id="267" r:id="rId33"/>
    <p:sldId id="284" r:id="rId34"/>
    <p:sldId id="269" r:id="rId35"/>
    <p:sldId id="270" r:id="rId36"/>
    <p:sldId id="271" r:id="rId37"/>
    <p:sldId id="281" r:id="rId3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Kawaguchi Masanori／川口　雅典／AI" initials="KM" lastIdx="1" clrIdx="0">
    <p:extLst>
      <p:ext uri="{19B8F6BF-5375-455C-9EA6-DF929625EA0E}">
        <p15:presenceInfo xmlns="" xmlns:p15="http://schemas.microsoft.com/office/powerpoint/2012/main" userId="S-1-5-21-2342985740-1014416105-2952744176-10717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6AE"/>
    <a:srgbClr val="064885"/>
    <a:srgbClr val="0595AE"/>
    <a:srgbClr val="E6E6E6"/>
    <a:srgbClr val="001A72"/>
    <a:srgbClr val="057CA1"/>
    <a:srgbClr val="05568F"/>
    <a:srgbClr val="064077"/>
    <a:srgbClr val="0589A8"/>
    <a:srgbClr val="0663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テーマ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テーマ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8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112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8A22A-E5D9-41D2-96B3-0C305ABBA05F}" type="datetimeFigureOut">
              <a:rPr kumimoji="1" lang="ja-JP" altLang="en-US" smtClean="0"/>
              <a:t>23/10/24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F95DA-1DED-4351-A436-B02E859C15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4342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機密なし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23/10/24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10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77913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</a:t>
            </a:r>
            <a:r>
              <a:rPr kumimoji="1" lang="en-US" altLang="ja-JP" dirty="0"/>
              <a:t>2</a:t>
            </a:r>
            <a:r>
              <a:rPr kumimoji="1" lang="ja-JP" altLang="en-US" dirty="0"/>
              <a:t>行 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="" xmlns:a16="http://schemas.microsoft.com/office/drawing/2014/main" id="{D36865C0-32FD-6041-BDCE-3C31AE2B383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78" y="1232736"/>
            <a:ext cx="11341554" cy="517166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図 1" descr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596819"/>
            <a:ext cx="12200690" cy="261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コンテンツ プレースホルダー 6"/>
          <p:cNvSpPr txBox="1"/>
          <p:nvPr/>
        </p:nvSpPr>
        <p:spPr>
          <a:xfrm>
            <a:off x="8098569" y="6681738"/>
            <a:ext cx="3242312" cy="10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spcBef>
                <a:spcPts val="100"/>
              </a:spcBef>
              <a:defRPr sz="700">
                <a:solidFill>
                  <a:srgbClr val="FFFFFF"/>
                </a:solidFill>
              </a:defRPr>
            </a:lvl1pPr>
          </a:lstStyle>
          <a:p>
            <a:r>
              <a:rPr sz="700"/>
              <a:t>/ © AISIN CORPORATION All Rights Reserved.</a:t>
            </a:r>
          </a:p>
        </p:txBody>
      </p:sp>
      <p:sp>
        <p:nvSpPr>
          <p:cNvPr id="101" name="スライド番号"/>
          <p:cNvSpPr txBox="1">
            <a:spLocks noGrp="1"/>
          </p:cNvSpPr>
          <p:nvPr>
            <p:ph type="sldNum" sz="quarter" idx="2"/>
          </p:nvPr>
        </p:nvSpPr>
        <p:spPr>
          <a:xfrm>
            <a:off x="11869863" y="6607925"/>
            <a:ext cx="299846" cy="248695"/>
          </a:xfrm>
          <a:prstGeom prst="rect">
            <a:avLst/>
          </a:prstGeom>
        </p:spPr>
        <p:txBody>
          <a:bodyPr lIns="41797" tIns="41797" rIns="41797" bIns="41797"/>
          <a:lstStyle>
            <a:lvl1pPr>
              <a:defRPr sz="11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2" name="図 31" descr="図 31"/>
          <p:cNvPicPr>
            <a:picLocks noChangeAspect="1"/>
          </p:cNvPicPr>
          <p:nvPr/>
        </p:nvPicPr>
        <p:blipFill>
          <a:blip r:embed="rId3"/>
          <a:srcRect l="79887" t="5900" r="1931" b="88849"/>
          <a:stretch>
            <a:fillRect/>
          </a:stretch>
        </p:blipFill>
        <p:spPr>
          <a:xfrm>
            <a:off x="2582940" y="6554663"/>
            <a:ext cx="1801484" cy="289981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テキスト ボックス 34"/>
          <p:cNvSpPr txBox="1"/>
          <p:nvPr/>
        </p:nvSpPr>
        <p:spPr>
          <a:xfrm>
            <a:off x="3530626" y="6619687"/>
            <a:ext cx="723967" cy="21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800" b="1">
                <a:solidFill>
                  <a:srgbClr val="D21E23"/>
                </a:solidFill>
                <a:latin typeface="Meiryo UI"/>
                <a:ea typeface="Meiryo UI"/>
                <a:cs typeface="Meiryo UI"/>
                <a:sym typeface="Meiryo UI"/>
              </a:defRPr>
            </a:pPr>
            <a:r>
              <a:rPr sz="800"/>
              <a:t>TQM推進部</a:t>
            </a:r>
          </a:p>
        </p:txBody>
      </p:sp>
      <p:sp>
        <p:nvSpPr>
          <p:cNvPr id="104" name="本文レベル1…"/>
          <p:cNvSpPr txBox="1">
            <a:spLocks noGrp="1"/>
          </p:cNvSpPr>
          <p:nvPr>
            <p:ph type="body" idx="1" hasCustomPrompt="1"/>
          </p:nvPr>
        </p:nvSpPr>
        <p:spPr>
          <a:xfrm>
            <a:off x="443395" y="767395"/>
            <a:ext cx="11349640" cy="56376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defRPr sz="1900"/>
            </a:lvl1pPr>
            <a:lvl2pPr marL="0" indent="417972">
              <a:spcBef>
                <a:spcPts val="0"/>
              </a:spcBef>
              <a:buSzTx/>
              <a:buNone/>
              <a:defRPr sz="1900"/>
            </a:lvl2pPr>
            <a:lvl3pPr marL="0" indent="835944">
              <a:spcBef>
                <a:spcPts val="0"/>
              </a:spcBef>
              <a:buSzTx/>
              <a:buNone/>
              <a:defRPr sz="1900"/>
            </a:lvl3pPr>
            <a:lvl4pPr marL="0" indent="1253916">
              <a:spcBef>
                <a:spcPts val="0"/>
              </a:spcBef>
              <a:buSzTx/>
              <a:buNone/>
              <a:defRPr sz="1900"/>
            </a:lvl4pPr>
            <a:lvl5pPr marL="0" indent="1671889">
              <a:spcBef>
                <a:spcPts val="0"/>
              </a:spcBef>
              <a:buSzTx/>
              <a:buNone/>
              <a:defRPr sz="1900"/>
            </a:lvl5pPr>
          </a:lstStyle>
          <a:p>
            <a:r>
              <a:t>本文 メイリオ21pt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443395" y="273604"/>
            <a:ext cx="11349640" cy="351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576801">
              <a:spcBef>
                <a:spcPts val="0"/>
              </a:spcBef>
              <a:defRPr sz="1449">
                <a:solidFill>
                  <a:srgbClr val="000000"/>
                </a:solidFill>
              </a:defRPr>
            </a:lvl1pPr>
          </a:lstStyle>
          <a:p>
            <a:r>
              <a:t>ページ見出し メイリオ24pt</a:t>
            </a:r>
          </a:p>
        </p:txBody>
      </p:sp>
    </p:spTree>
    <p:extLst>
      <p:ext uri="{BB962C8B-B14F-4D97-AF65-F5344CB8AC3E}">
        <p14:creationId xmlns:p14="http://schemas.microsoft.com/office/powerpoint/2010/main" val="348320198"/>
      </p:ext>
    </p:extLst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5"/>
          <p:cNvSpPr>
            <a:spLocks noChangeShapeType="1"/>
          </p:cNvSpPr>
          <p:nvPr userDrawn="1"/>
        </p:nvSpPr>
        <p:spPr bwMode="auto">
          <a:xfrm flipV="1">
            <a:off x="171285" y="620688"/>
            <a:ext cx="11905323" cy="0"/>
          </a:xfrm>
          <a:prstGeom prst="line">
            <a:avLst/>
          </a:prstGeom>
          <a:noFill/>
          <a:ln w="38100">
            <a:solidFill>
              <a:srgbClr val="000080"/>
            </a:solidFill>
            <a:round/>
            <a:headEnd/>
            <a:tailEnd/>
          </a:ln>
          <a:effectLst>
            <a:outerShdw dist="35921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defTabSz="457200">
              <a:defRPr/>
            </a:pPr>
            <a:endParaRPr kumimoji="0" lang="ja-JP" altLang="en-US" sz="1800" dirty="0">
              <a:solidFill>
                <a:prstClr val="black"/>
              </a:solidFill>
              <a:latin typeface="Calibri"/>
              <a:ea typeface="ＭＳ Ｐゴシック"/>
            </a:endParaRPr>
          </a:p>
        </p:txBody>
      </p:sp>
      <p:sp>
        <p:nvSpPr>
          <p:cNvPr id="10" name="コンテンツ プレースホルダー 4"/>
          <p:cNvSpPr>
            <a:spLocks noGrp="1"/>
          </p:cNvSpPr>
          <p:nvPr>
            <p:ph sz="quarter" idx="10"/>
          </p:nvPr>
        </p:nvSpPr>
        <p:spPr>
          <a:xfrm>
            <a:off x="363307" y="116632"/>
            <a:ext cx="11713301" cy="432048"/>
          </a:xfrm>
          <a:prstGeom prst="rect">
            <a:avLst/>
          </a:prstGeom>
        </p:spPr>
        <p:txBody>
          <a:bodyPr/>
          <a:lstStyle>
            <a:lvl1pPr>
              <a:defRPr sz="3200" b="0"/>
            </a:lvl1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53212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78E4C2EF-773D-B34F-B303-741257996BEA}"/>
              </a:ext>
            </a:extLst>
          </p:cNvPr>
          <p:cNvSpPr txBox="1"/>
          <p:nvPr userDrawn="1"/>
        </p:nvSpPr>
        <p:spPr>
          <a:xfrm>
            <a:off x="443077" y="306000"/>
            <a:ext cx="11302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000" b="1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="" xmlns:a16="http://schemas.microsoft.com/office/drawing/2014/main" id="{CAA40E23-9A1E-0940-A59B-09CD3AAE8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1</a:t>
            </a:r>
            <a:r>
              <a:rPr kumimoji="1" lang="ja-JP" altLang="en-US"/>
              <a:t>　項目タイトル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24pt</a:t>
            </a:r>
          </a:p>
        </p:txBody>
      </p:sp>
    </p:spTree>
    <p:extLst>
      <p:ext uri="{BB962C8B-B14F-4D97-AF65-F5344CB8AC3E}">
        <p14:creationId xmlns:p14="http://schemas.microsoft.com/office/powerpoint/2010/main" val="1556484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2">
            <a:extLst>
              <a:ext uri="{FF2B5EF4-FFF2-40B4-BE49-F238E27FC236}">
                <a16:creationId xmlns="" xmlns:a16="http://schemas.microsoft.com/office/drawing/2014/main" id="{875E482E-9BA5-584D-A377-01176B0576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2520001"/>
            <a:ext cx="11307323" cy="1655999"/>
          </a:xfrm>
          <a:prstGeom prst="rect">
            <a:avLst/>
          </a:prstGeom>
          <a:noFill/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項目タイトル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3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30pt</a:t>
            </a:r>
            <a:endParaRPr kumimoji="1" lang="ja-JP" altLang="en-US" sz="3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727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2">
            <a:extLst>
              <a:ext uri="{FF2B5EF4-FFF2-40B4-BE49-F238E27FC236}">
                <a16:creationId xmlns="" xmlns:a16="http://schemas.microsoft.com/office/drawing/2014/main" id="{3E2ADED7-0ED2-7C47-B4C0-1E5C776280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07323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1" name="テキスト プレースホルダー 2">
            <a:extLst>
              <a:ext uri="{FF2B5EF4-FFF2-40B4-BE49-F238E27FC236}">
                <a16:creationId xmlns="" xmlns:a16="http://schemas.microsoft.com/office/drawing/2014/main" id="{015466B9-7F06-204A-B53C-64E4557C25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306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0236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見出し2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テキスト プレースホルダー 2">
            <a:extLst>
              <a:ext uri="{FF2B5EF4-FFF2-40B4-BE49-F238E27FC236}">
                <a16:creationId xmlns="" xmlns:a16="http://schemas.microsoft.com/office/drawing/2014/main" id="{C9A4CBBA-B6A9-0844-B2B8-6153993E5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140" y="1098000"/>
            <a:ext cx="11307323" cy="53064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本文</a:t>
            </a:r>
            <a:r>
              <a:rPr kumimoji="1" lang="en-US" altLang="ja-JP"/>
              <a:t> </a:t>
            </a:r>
            <a:r>
              <a:rPr kumimoji="1" lang="ja-JP" altLang="en-US"/>
              <a:t>メイリオ</a:t>
            </a:r>
            <a:r>
              <a:rPr kumimoji="1" lang="en-US" altLang="ja-JP"/>
              <a:t>18pt</a:t>
            </a:r>
            <a:endParaRPr kumimoji="1" lang="ja-JP" altLang="en-US"/>
          </a:p>
        </p:txBody>
      </p:sp>
      <p:sp>
        <p:nvSpPr>
          <p:cNvPr id="24" name="テキスト プレースホルダー 2">
            <a:extLst>
              <a:ext uri="{FF2B5EF4-FFF2-40B4-BE49-F238E27FC236}">
                <a16:creationId xmlns="" xmlns:a16="http://schemas.microsoft.com/office/drawing/2014/main" id="{0A92448B-A105-7F45-A55A-04ED997A09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077" y="306000"/>
            <a:ext cx="11307323" cy="6120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ページ見出し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2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行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 </a:t>
            </a: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メイリオ</a:t>
            </a:r>
            <a:r>
              <a:rPr kumimoji="1" lang="en-US" altLang="ja-JP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20pt</a:t>
            </a:r>
            <a:endParaRPr kumimoji="1" lang="ja-JP" altLang="en-US" sz="2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03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関係者外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23/10/24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11046532" y="442582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DX</a:t>
            </a:r>
            <a:r>
              <a:rPr kumimoji="1" lang="ja-JP" altLang="en-US" sz="800" b="1" dirty="0">
                <a:solidFill>
                  <a:srgbClr val="FF0000"/>
                </a:solidFill>
              </a:rPr>
              <a:t>戦略センター</a:t>
            </a:r>
            <a:endParaRPr kumimoji="1" lang="en-US" altLang="ja-JP" sz="800" b="1" dirty="0">
              <a:solidFill>
                <a:srgbClr val="FF0000"/>
              </a:solidFill>
            </a:endParaRPr>
          </a:p>
          <a:p>
            <a:pPr algn="ctr"/>
            <a:r>
              <a:rPr kumimoji="1" lang="en-US" altLang="ja-JP" sz="800" b="1" dirty="0">
                <a:solidFill>
                  <a:srgbClr val="FF0000"/>
                </a:solidFill>
              </a:rPr>
              <a:t>DS</a:t>
            </a:r>
            <a:endParaRPr kumimoji="1" lang="ja-JP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4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71" y="0"/>
            <a:ext cx="9140829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23/10/24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703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表紙［極秘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28" y="0"/>
            <a:ext cx="9901772" cy="6858000"/>
          </a:xfrm>
          <a:prstGeom prst="rect">
            <a:avLst/>
          </a:prstGeom>
        </p:spPr>
      </p:pic>
      <p:sp>
        <p:nvSpPr>
          <p:cNvPr id="13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2360932"/>
            <a:ext cx="10198316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資料タイトル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14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732628"/>
            <a:ext cx="7829970" cy="1444729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dirty="0"/>
              <a:t>会社・部署名・発表者氏名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24pt</a:t>
            </a:r>
          </a:p>
        </p:txBody>
      </p:sp>
      <p:sp>
        <p:nvSpPr>
          <p:cNvPr id="2" name="日付プレースホルダー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23/10/24</a:t>
            </a:fld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656939" y="730660"/>
            <a:ext cx="130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年　　月　　日まで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21885" y="581235"/>
            <a:ext cx="832218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700" b="1" dirty="0">
                <a:solidFill>
                  <a:srgbClr val="D21E23"/>
                </a:solidFill>
              </a:rPr>
              <a:t>部</a:t>
            </a:r>
          </a:p>
        </p:txBody>
      </p:sp>
    </p:spTree>
    <p:extLst>
      <p:ext uri="{BB962C8B-B14F-4D97-AF65-F5344CB8AC3E}">
        <p14:creationId xmlns:p14="http://schemas.microsoft.com/office/powerpoint/2010/main" val="400703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2423-1C35-4C12-BAEC-CBD3693D0CE2}" type="datetimeFigureOut">
              <a:rPr kumimoji="1" lang="ja-JP" altLang="en-US" smtClean="0"/>
              <a:t>23/10/24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C9C8F-F77C-491F-AE4D-6217FC084DB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490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最終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64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次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443077" y="306000"/>
            <a:ext cx="1130289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dirty="0">
                <a:solidFill>
                  <a:srgbClr val="00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CONTENTS</a:t>
            </a:r>
            <a:endParaRPr kumimoji="1" lang="ja-JP" altLang="en-US" sz="2400" b="1" dirty="0">
              <a:solidFill>
                <a:srgbClr val="00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="" xmlns:a16="http://schemas.microsoft.com/office/drawing/2014/main" id="{8D423200-9DDA-EB45-B4AE-06A422E69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6842" y="1080000"/>
            <a:ext cx="10198316" cy="5004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 dirty="0"/>
              <a:t>1</a:t>
            </a:r>
            <a:r>
              <a:rPr kumimoji="1" lang="ja-JP" altLang="en-US" dirty="0"/>
              <a:t>　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28pt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1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19" hasCustomPrompt="1"/>
          </p:nvPr>
        </p:nvSpPr>
        <p:spPr>
          <a:xfrm>
            <a:off x="442339" y="2303884"/>
            <a:ext cx="11307323" cy="2088232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chemeClr val="tx2"/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項目タイトル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36pt</a:t>
            </a:r>
          </a:p>
        </p:txBody>
      </p:sp>
      <p:sp>
        <p:nvSpPr>
          <p:cNvPr id="5" name="日付プレースホルダー 3"/>
          <p:cNvSpPr>
            <a:spLocks noGrp="1"/>
          </p:cNvSpPr>
          <p:nvPr>
            <p:ph type="dt" sz="half" idx="20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2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見出し1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2"/>
          <p:cNvSpPr>
            <a:spLocks noGrp="1"/>
          </p:cNvSpPr>
          <p:nvPr>
            <p:ph type="body" sz="quarter" idx="18" hasCustomPrompt="1"/>
          </p:nvPr>
        </p:nvSpPr>
        <p:spPr>
          <a:xfrm>
            <a:off x="443077" y="767396"/>
            <a:ext cx="11341555" cy="56376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100" b="1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spcBef>
                <a:spcPts val="500"/>
              </a:spcBef>
              <a:buNone/>
              <a:defRPr sz="1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914400" indent="0">
              <a:spcBef>
                <a:spcPts val="500"/>
              </a:spcBef>
              <a:buNone/>
              <a:defRPr sz="12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371600" indent="0">
              <a:spcBef>
                <a:spcPts val="500"/>
              </a:spcBef>
              <a:buNone/>
              <a:defRPr sz="105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1828800" indent="0">
              <a:spcBef>
                <a:spcPts val="500"/>
              </a:spcBef>
              <a:buNone/>
              <a:defRPr sz="9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本文</a:t>
            </a:r>
            <a:r>
              <a:rPr kumimoji="1" lang="en-US" altLang="ja-JP" dirty="0"/>
              <a:t> </a:t>
            </a:r>
            <a:r>
              <a:rPr kumimoji="1" lang="ja-JP" altLang="en-US" dirty="0"/>
              <a:t>メイリオ</a:t>
            </a:r>
            <a:r>
              <a:rPr kumimoji="1" lang="en-US" altLang="ja-JP" dirty="0"/>
              <a:t>21pt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43077" y="273600"/>
            <a:ext cx="11341555" cy="351353"/>
          </a:xfrm>
          <a:prstGeom prst="rect">
            <a:avLst/>
          </a:prstGeom>
        </p:spPr>
        <p:txBody>
          <a:bodyPr/>
          <a:lstStyle>
            <a:lvl1pPr indent="0">
              <a:spcBef>
                <a:spcPts val="0"/>
              </a:spcBef>
              <a:defRPr sz="2400">
                <a:solidFill>
                  <a:schemeClr val="tx2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kumimoji="1" lang="ja-JP" altLang="en-US" dirty="0"/>
              <a:t>ページ見出し メイリオ</a:t>
            </a:r>
            <a:r>
              <a:rPr kumimoji="1" lang="en-US" altLang="ja-JP" dirty="0"/>
              <a:t>24pt</a:t>
            </a:r>
            <a:endParaRPr kumimoji="1" lang="ja-JP" altLang="en-US" dirty="0"/>
          </a:p>
        </p:txBody>
      </p:sp>
      <p:sp>
        <p:nvSpPr>
          <p:cNvPr id="8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62400" y="6668516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2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2.xml"/><Relationship Id="rId3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theme" Target="../theme/theme4.xml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" y="0"/>
            <a:ext cx="12190839" cy="6858000"/>
          </a:xfrm>
          <a:prstGeom prst="rect">
            <a:avLst/>
          </a:prstGeom>
        </p:spPr>
      </p:pic>
      <p:sp>
        <p:nvSpPr>
          <p:cNvPr id="23" name="コンテンツ プレースホルダー 6">
            <a:extLst>
              <a:ext uri="{FF2B5EF4-FFF2-40B4-BE49-F238E27FC236}">
                <a16:creationId xmlns=""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8020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89600" y="6671691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E5CE2423-1C35-4C12-BAEC-CBD3693D0CE2}" type="datetimeFigureOut">
              <a:rPr kumimoji="1" lang="ja-JP" altLang="en-US" smtClean="0"/>
              <a:t>23/10/24</a:t>
            </a:fld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7" name="正方形/長方形 66">
            <a:extLst>
              <a:ext uri="{FF2B5EF4-FFF2-40B4-BE49-F238E27FC236}">
                <a16:creationId xmlns=""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=""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4" name="正方形/長方形 83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7" name="正方形/長方形 8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8" name="正方形/長方形 87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3982150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正方形/長方形 5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=""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64" name="正方形/長方形 63">
            <a:extLst>
              <a:ext uri="{FF2B5EF4-FFF2-40B4-BE49-F238E27FC236}">
                <a16:creationId xmlns=""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66" name="正方形/長方形 65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0" name="正方形/長方形 6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74" name="正方形/長方形 73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正方形/長方形 7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76" name="正方形/長方形 75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" y="0"/>
            <a:ext cx="12190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6818"/>
            <a:ext cx="12192000" cy="261182"/>
          </a:xfrm>
          <a:prstGeom prst="rect">
            <a:avLst/>
          </a:prstGeom>
        </p:spPr>
      </p:pic>
      <p:sp>
        <p:nvSpPr>
          <p:cNvPr id="23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962400" y="6668516"/>
            <a:ext cx="2228850" cy="129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kumimoji="1" lang="ja-JP" altLang="en-US" sz="850" kern="1200" baseline="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sp>
        <p:nvSpPr>
          <p:cNvPr id="24" name="コンテンツ プレースホルダー 6">
            <a:extLst>
              <a:ext uri="{FF2B5EF4-FFF2-40B4-BE49-F238E27FC236}">
                <a16:creationId xmlns="" xmlns:a16="http://schemas.microsoft.com/office/drawing/2014/main" id="{3B2F5581-4034-DA46-842F-58D9CD0C1C39}"/>
              </a:ext>
            </a:extLst>
          </p:cNvPr>
          <p:cNvSpPr txBox="1">
            <a:spLocks/>
          </p:cNvSpPr>
          <p:nvPr/>
        </p:nvSpPr>
        <p:spPr>
          <a:xfrm>
            <a:off x="8092800" y="6681600"/>
            <a:ext cx="3240000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ja-JP" sz="85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 © AISIN CORPORATION All Rights Reserved.</a:t>
            </a:r>
            <a:endParaRPr lang="ja-JP" altLang="en-US" sz="8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スライド番号プレースホルダー 1"/>
          <p:cNvSpPr txBox="1">
            <a:spLocks/>
          </p:cNvSpPr>
          <p:nvPr/>
        </p:nvSpPr>
        <p:spPr>
          <a:xfrm>
            <a:off x="11131200" y="6645303"/>
            <a:ext cx="809560" cy="173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lang="ja-JP" altLang="en-US" sz="1300" kern="1200" smtClean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ED8002-315A-4F99-B394-092101E2DCBD}" type="slidenum">
              <a:rPr lang="en-US" altLang="ja-JP" smtClean="0"/>
              <a:pPr/>
              <a:t>‹#›</a:t>
            </a:fld>
            <a:r>
              <a:rPr lang="en-US" altLang="ja-JP" dirty="0"/>
              <a:t>/*0</a:t>
            </a:r>
            <a:endParaRPr lang="en-US" dirty="0"/>
          </a:p>
        </p:txBody>
      </p:sp>
      <p:sp>
        <p:nvSpPr>
          <p:cNvPr id="67" name="正方形/長方形 6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751216" y="527"/>
            <a:ext cx="375608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831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2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69" name="正方形/長方形 68">
            <a:extLst>
              <a:ext uri="{FF2B5EF4-FFF2-40B4-BE49-F238E27FC236}">
                <a16:creationId xmlns="" xmlns:a16="http://schemas.microsoft.com/office/drawing/2014/main" id="{726849EE-6865-1F4E-B2B0-B61D15B6EC0D}"/>
              </a:ext>
            </a:extLst>
          </p:cNvPr>
          <p:cNvSpPr/>
          <p:nvPr/>
        </p:nvSpPr>
        <p:spPr>
          <a:xfrm>
            <a:off x="-751216" y="546705"/>
            <a:ext cx="375608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70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71" name="正方形/長方形 70">
            <a:extLst>
              <a:ext uri="{FF2B5EF4-FFF2-40B4-BE49-F238E27FC236}">
                <a16:creationId xmlns="" xmlns:a16="http://schemas.microsoft.com/office/drawing/2014/main" id="{48C117A6-C546-0C42-99EF-0376AB21CB8A}"/>
              </a:ext>
            </a:extLst>
          </p:cNvPr>
          <p:cNvSpPr/>
          <p:nvPr/>
        </p:nvSpPr>
        <p:spPr>
          <a:xfrm>
            <a:off x="-751216" y="1092883"/>
            <a:ext cx="375608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09288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1639061"/>
            <a:ext cx="375608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163906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75" name="正方形/長方形 74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369951"/>
            <a:ext cx="375608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369951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77" name="正方形/長方形 7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3823773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78" name="正方形/長方形 77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3823773"/>
            <a:ext cx="375608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2731417"/>
            <a:ext cx="375608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2731417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81" name="正方形/長方形 80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/>
        </p:nvSpPr>
        <p:spPr>
          <a:xfrm>
            <a:off x="-751216" y="3277595"/>
            <a:ext cx="375608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807518" y="3277595"/>
            <a:ext cx="1097049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646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738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  <p:sp>
        <p:nvSpPr>
          <p:cNvPr id="83" name="正方形/長方形 82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5462307"/>
            <a:ext cx="375608" cy="28992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5462307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50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R153 G153 B153</a:t>
            </a:r>
          </a:p>
        </p:txBody>
      </p:sp>
      <p:sp>
        <p:nvSpPr>
          <p:cNvPr id="85" name="正方形/長方形 8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491612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75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R102 G102 B102</a:t>
            </a:r>
          </a:p>
        </p:txBody>
      </p:sp>
      <p:sp>
        <p:nvSpPr>
          <p:cNvPr id="86" name="正方形/長方形 85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4916129"/>
            <a:ext cx="375608" cy="28992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554662"/>
            <a:ext cx="375608" cy="28992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554662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R235 G235 B235</a:t>
            </a:r>
          </a:p>
        </p:txBody>
      </p:sp>
      <p:sp>
        <p:nvSpPr>
          <p:cNvPr id="89" name="正方形/長方形 88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6008485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％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738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R204 G204 B204</a:t>
            </a:r>
          </a:p>
        </p:txBody>
      </p:sp>
      <p:sp>
        <p:nvSpPr>
          <p:cNvPr id="90" name="正方形/長方形 89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/>
        </p:nvSpPr>
        <p:spPr>
          <a:xfrm>
            <a:off x="-751216" y="6008485"/>
            <a:ext cx="375608" cy="28992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/>
        </p:nvSpPr>
        <p:spPr>
          <a:xfrm>
            <a:off x="-751216" y="2185239"/>
            <a:ext cx="375608" cy="289920"/>
          </a:xfrm>
          <a:prstGeom prst="rect">
            <a:avLst/>
          </a:prstGeom>
          <a:solidFill>
            <a:srgbClr val="DEE1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108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/>
        </p:nvSpPr>
        <p:spPr>
          <a:xfrm>
            <a:off x="-1766771" y="2185239"/>
            <a:ext cx="1056302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646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738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12.5%</a:t>
            </a:r>
          </a:p>
          <a:p>
            <a:pPr marL="0" marR="0" lvl="0" indent="0" algn="r" defTabSz="8440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738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R222 G225 B237</a:t>
            </a:r>
          </a:p>
        </p:txBody>
      </p:sp>
    </p:spTree>
    <p:extLst>
      <p:ext uri="{BB962C8B-B14F-4D97-AF65-F5344CB8AC3E}">
        <p14:creationId xmlns:p14="http://schemas.microsoft.com/office/powerpoint/2010/main" val="81249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82" r:id="rId5"/>
    <p:sldLayoutId id="2147483683" r:id="rId6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8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–"/>
        <a:tabLst/>
        <a:defRPr kumimoji="1" sz="12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kumimoji="1" sz="105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936000" marR="0" indent="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Char char="»"/>
        <a:tabLst/>
        <a:defRPr kumimoji="1" sz="900" b="1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="" xmlns:a16="http://schemas.microsoft.com/office/drawing/2014/main" id="{1AE3FCF5-2596-A246-B660-4FEF458907DD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53292" y="6601968"/>
            <a:ext cx="11738708" cy="256032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 userDrawn="1"/>
        </p:nvSpPr>
        <p:spPr>
          <a:xfrm>
            <a:off x="4873846" y="6696000"/>
            <a:ext cx="1063385" cy="10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kumimoji="1" lang="en-US" altLang="ja-JP" sz="700" b="1" dirty="0">
                <a:solidFill>
                  <a:schemeClr val="bg1"/>
                </a:solidFill>
              </a:rPr>
              <a:t>DS</a:t>
            </a:r>
            <a:r>
              <a:rPr kumimoji="1" lang="ja-JP" altLang="en-US" sz="700" b="1" dirty="0">
                <a:solidFill>
                  <a:schemeClr val="bg1"/>
                </a:solidFill>
              </a:rPr>
              <a:t>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="" xmlns:a16="http://schemas.microsoft.com/office/drawing/2014/main" id="{37DD5FFD-127C-DD47-9BF7-CB6A75491278}"/>
              </a:ext>
            </a:extLst>
          </p:cNvPr>
          <p:cNvSpPr txBox="1"/>
          <p:nvPr userDrawn="1"/>
        </p:nvSpPr>
        <p:spPr>
          <a:xfrm>
            <a:off x="11569100" y="6612745"/>
            <a:ext cx="527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DD04DF85-ADCB-4E8A-A23F-C9CEF091EC87}" type="slidenum">
              <a:rPr lang="ja-JP" altLang="en-US" sz="1000" smtClean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  <a:cs typeface="Segoe UI" panose="020B0502040204020203" pitchFamily="34" charset="0"/>
              </a:rPr>
              <a:pPr algn="r"/>
              <a:t>‹#›</a:t>
            </a:fld>
            <a:r>
              <a:rPr lang="en-US" altLang="ja-JP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/00</a:t>
            </a:r>
            <a:endParaRPr lang="ja-JP" altLang="en-US" sz="1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コンテンツ プレースホルダー 6">
            <a:extLst>
              <a:ext uri="{FF2B5EF4-FFF2-40B4-BE49-F238E27FC236}">
                <a16:creationId xmlns="" xmlns:a16="http://schemas.microsoft.com/office/drawing/2014/main" id="{E47FB8F7-E074-7A44-87D1-3AC4F6A817DA}"/>
              </a:ext>
            </a:extLst>
          </p:cNvPr>
          <p:cNvSpPr txBox="1">
            <a:spLocks/>
          </p:cNvSpPr>
          <p:nvPr userDrawn="1"/>
        </p:nvSpPr>
        <p:spPr>
          <a:xfrm>
            <a:off x="7443692" y="6681600"/>
            <a:ext cx="3987692" cy="108000"/>
          </a:xfrm>
          <a:prstGeom prst="rect">
            <a:avLst/>
          </a:prstGeom>
        </p:spPr>
        <p:txBody>
          <a:bodyPr lIns="0" tIns="0" rIns="0" bIns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sz="11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Jan. 0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</a:t>
            </a:r>
            <a:r>
              <a:rPr lang="en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ja-JP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2021 / © AISIN CORPORATION All Rights Reserved.</a:t>
            </a:r>
            <a:endParaRPr lang="ja-JP" altLang="en-US" sz="7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1085090" y="527"/>
            <a:ext cx="542545" cy="289920"/>
          </a:xfrm>
          <a:prstGeom prst="rect">
            <a:avLst/>
          </a:prstGeom>
          <a:solidFill>
            <a:srgbClr val="001A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9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2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100%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G26 B114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726849EE-6865-1F4E-B2B0-B61D15B6EC0D}"/>
              </a:ext>
            </a:extLst>
          </p:cNvPr>
          <p:cNvSpPr/>
          <p:nvPr userDrawn="1"/>
        </p:nvSpPr>
        <p:spPr>
          <a:xfrm>
            <a:off x="-1085090" y="549207"/>
            <a:ext cx="542545" cy="289920"/>
          </a:xfrm>
          <a:prstGeom prst="rect">
            <a:avLst/>
          </a:prstGeom>
          <a:solidFill>
            <a:srgbClr val="4053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54920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75%</a:t>
            </a: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R64 G83 B149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="" xmlns:a16="http://schemas.microsoft.com/office/drawing/2014/main" id="{48C117A6-C546-0C42-99EF-0376AB21CB8A}"/>
              </a:ext>
            </a:extLst>
          </p:cNvPr>
          <p:cNvSpPr/>
          <p:nvPr userDrawn="1"/>
        </p:nvSpPr>
        <p:spPr>
          <a:xfrm>
            <a:off x="-1085090" y="1097887"/>
            <a:ext cx="542545" cy="289920"/>
          </a:xfrm>
          <a:prstGeom prst="rect">
            <a:avLst/>
          </a:prstGeom>
          <a:solidFill>
            <a:srgbClr val="808C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09788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50%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R128 G140 B184</a:t>
            </a:r>
          </a:p>
        </p:txBody>
      </p:sp>
      <p:sp>
        <p:nvSpPr>
          <p:cNvPr id="44" name="正方形/長方形 43">
            <a:extLst>
              <a:ext uri="{FF2B5EF4-FFF2-40B4-BE49-F238E27FC236}">
                <a16:creationId xmlns="" xmlns:a16="http://schemas.microsoft.com/office/drawing/2014/main" id="{DC31C3B1-5ED5-CC45-8D42-9AC157BF190D}"/>
              </a:ext>
            </a:extLst>
          </p:cNvPr>
          <p:cNvSpPr/>
          <p:nvPr userDrawn="1"/>
        </p:nvSpPr>
        <p:spPr>
          <a:xfrm>
            <a:off x="-1085090" y="1646567"/>
            <a:ext cx="542545" cy="289920"/>
          </a:xfrm>
          <a:prstGeom prst="rect">
            <a:avLst/>
          </a:prstGeom>
          <a:solidFill>
            <a:srgbClr val="BFC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61931" y="1646567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AI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色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/ 25%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R191 G198 B220</a:t>
            </a:r>
          </a:p>
        </p:txBody>
      </p:sp>
      <p:sp>
        <p:nvSpPr>
          <p:cNvPr id="46" name="正方形/長方形 45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861363"/>
            <a:ext cx="542545" cy="28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60" y="3861363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ブラック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R0 G0 B0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552004" y="3308012"/>
            <a:ext cx="1525770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ダークグレー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R51 G51 B51</a:t>
            </a:r>
          </a:p>
        </p:txBody>
      </p:sp>
      <p:sp>
        <p:nvSpPr>
          <p:cNvPr id="49" name="正方形/長方形 48">
            <a:extLst>
              <a:ext uri="{FF2B5EF4-FFF2-40B4-BE49-F238E27FC236}">
                <a16:creationId xmlns="" xmlns:a16="http://schemas.microsoft.com/office/drawing/2014/main" id="{ACA1EDBB-4DB2-E24D-83B0-24E929FD55CA}"/>
              </a:ext>
            </a:extLst>
          </p:cNvPr>
          <p:cNvSpPr/>
          <p:nvPr userDrawn="1"/>
        </p:nvSpPr>
        <p:spPr>
          <a:xfrm>
            <a:off x="-1085090" y="3308012"/>
            <a:ext cx="542545" cy="28992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201310"/>
            <a:ext cx="542545" cy="289920"/>
          </a:xfrm>
          <a:prstGeom prst="rect">
            <a:avLst/>
          </a:prstGeom>
          <a:solidFill>
            <a:srgbClr val="4BC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201310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ブルー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R75 G195 B255</a:t>
            </a:r>
          </a:p>
        </p:txBody>
      </p:sp>
      <p:sp>
        <p:nvSpPr>
          <p:cNvPr id="52" name="正方形/長方形 51">
            <a:extLst>
              <a:ext uri="{FF2B5EF4-FFF2-40B4-BE49-F238E27FC236}">
                <a16:creationId xmlns="" xmlns:a16="http://schemas.microsoft.com/office/drawing/2014/main" id="{E40500AD-14E2-CB4D-9452-050B16BFCA22}"/>
              </a:ext>
            </a:extLst>
          </p:cNvPr>
          <p:cNvSpPr/>
          <p:nvPr userDrawn="1"/>
        </p:nvSpPr>
        <p:spPr>
          <a:xfrm>
            <a:off x="-1085090" y="2754661"/>
            <a:ext cx="542545" cy="289920"/>
          </a:xfrm>
          <a:prstGeom prst="rect">
            <a:avLst/>
          </a:prstGeom>
          <a:solidFill>
            <a:srgbClr val="FA0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ja-JP" sz="1200">
              <a:solidFill>
                <a:srgbClr val="33333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="" xmlns:a16="http://schemas.microsoft.com/office/drawing/2014/main" id="{F4AC7A4D-6E21-7A4C-A961-5DA83D8F01AE}"/>
              </a:ext>
            </a:extLst>
          </p:cNvPr>
          <p:cNvSpPr/>
          <p:nvPr userDrawn="1"/>
        </p:nvSpPr>
        <p:spPr>
          <a:xfrm>
            <a:off x="-2610859" y="2754661"/>
            <a:ext cx="1584626" cy="289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アクセントカラー </a:t>
            </a:r>
            <a:r>
              <a:rPr kumimoji="1" lang="en-US" altLang="ja-JP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/</a:t>
            </a:r>
            <a:r>
              <a:rPr kumimoji="1" lang="ja-JP" altLang="en-US" sz="7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レッド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1" lang="en-US" altLang="ja-JP" sz="80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kumimoji="1" lang="en-US" altLang="ja-JP" sz="8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R250 G10 B60</a:t>
            </a:r>
          </a:p>
        </p:txBody>
      </p:sp>
    </p:spTree>
    <p:extLst>
      <p:ext uri="{BB962C8B-B14F-4D97-AF65-F5344CB8AC3E}">
        <p14:creationId xmlns:p14="http://schemas.microsoft.com/office/powerpoint/2010/main" val="163855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</p:sldLayoutIdLst>
  <p:hf sldNum="0" hdr="0" ftr="0"/>
  <p:txStyles>
    <p:titleStyle>
      <a:lvl1pPr algn="l" defTabSz="914400" rtl="0" eaLnBrk="1" latinLnBrk="0" hangingPunct="1">
        <a:spcBef>
          <a:spcPct val="0"/>
        </a:spcBef>
        <a:buNone/>
        <a:defRPr kumimoji="1" sz="2000" b="1" kern="1200" baseline="0">
          <a:solidFill>
            <a:srgbClr val="323C99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0" marR="0" indent="-144000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kumimoji="1" sz="16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6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12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72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kumimoji="1" sz="105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08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–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1440000" indent="-14400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»"/>
        <a:defRPr kumimoji="1" sz="900" kern="1200" baseline="0">
          <a:solidFill>
            <a:srgbClr val="333333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emf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Relationship Id="rId3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18.em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Relationship Id="rId3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png"/><Relationship Id="rId3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="" xmlns:a16="http://schemas.microsoft.com/office/drawing/2014/main" id="{3C830CD0-1AB5-4311-B5BC-5A1F545504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7EA6433C-1044-49D3-9379-15429B1D16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データ活用部会</a:t>
            </a:r>
            <a:endParaRPr kumimoji="1" lang="en-US" altLang="ja-JP" dirty="0"/>
          </a:p>
          <a:p>
            <a:r>
              <a:rPr lang="en-US" altLang="ja-JP" dirty="0"/>
              <a:t>Weekly</a:t>
            </a:r>
          </a:p>
          <a:p>
            <a:r>
              <a:rPr lang="ja-JP" altLang="en-US" dirty="0"/>
              <a:t>部長報告</a:t>
            </a:r>
            <a:endParaRPr lang="en-US" altLang="ja-JP" dirty="0"/>
          </a:p>
          <a:p>
            <a:r>
              <a:rPr kumimoji="1" lang="ja-JP" altLang="en-US" dirty="0"/>
              <a:t>全体定例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="" xmlns:a16="http://schemas.microsoft.com/office/drawing/2014/main" id="{EAF9E187-4822-43E0-949B-EF9B2BAABA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0C71D82F-C12B-4BF6-B638-B3D6206D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29" y="0"/>
            <a:ext cx="11870871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00A9A93F-A6B5-42D4-A55E-71194D6C2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076" y="1637875"/>
            <a:ext cx="10947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891812"/>
      </p:ext>
    </p:extLst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 smtClean="0"/>
              <a:t>スケジュール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18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>
          <a:xfrm>
            <a:off x="420415" y="767396"/>
            <a:ext cx="11364216" cy="5637600"/>
          </a:xfrm>
        </p:spPr>
        <p:txBody>
          <a:bodyPr/>
          <a:lstStyle/>
          <a:p>
            <a:r>
              <a:rPr kumimoji="1" lang="ja-JP" altLang="en-US" dirty="0"/>
              <a:t>順立装置内の在庫数は入出庫の変動で決まる。入出庫の変動要因から分析を進める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ja-JP" altLang="en-US" dirty="0"/>
              <a:t>課題に対する分析のアプローチ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691848"/>
              </p:ext>
            </p:extLst>
          </p:nvPr>
        </p:nvGraphicFramePr>
        <p:xfrm>
          <a:off x="427180" y="1144265"/>
          <a:ext cx="11350685" cy="3456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6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863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096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3252">
                <a:tc>
                  <a:txBody>
                    <a:bodyPr/>
                    <a:lstStyle/>
                    <a:p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入庫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出庫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いつ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モノが届いたタイミング</a:t>
                      </a:r>
                      <a:endParaRPr kumimoji="1" lang="en-US" altLang="ja-JP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指令があったタイミング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誰が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作業者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ロボット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作業者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順立装置</a:t>
                      </a:r>
                      <a:endParaRPr kumimoji="1" lang="en-US" altLang="ja-JP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どのように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①</a:t>
                      </a:r>
                      <a:r>
                        <a:rPr kumimoji="1" lang="ja-JP" altLang="en-US" sz="1600" dirty="0"/>
                        <a:t>トラックピッド荷下ろし</a:t>
                      </a:r>
                      <a:endParaRPr kumimoji="1" lang="en-US" altLang="ja-JP" sz="1600" dirty="0"/>
                    </a:p>
                    <a:p>
                      <a:r>
                        <a:rPr kumimoji="1" lang="en-US" altLang="ja-JP" sz="1600" dirty="0"/>
                        <a:t>②</a:t>
                      </a:r>
                      <a:r>
                        <a:rPr kumimoji="1" lang="ja-JP" altLang="en-US" sz="1600" dirty="0"/>
                        <a:t>順立装置前に一時仮置場き</a:t>
                      </a:r>
                      <a:endParaRPr kumimoji="1" lang="en-US" altLang="ja-JP" sz="1600" dirty="0"/>
                    </a:p>
                    <a:p>
                      <a:r>
                        <a:rPr kumimoji="1" lang="en-US" altLang="ja-JP" sz="1600" dirty="0"/>
                        <a:t>③</a:t>
                      </a:r>
                      <a:r>
                        <a:rPr kumimoji="1" lang="ja-JP" altLang="en-US" sz="1600" dirty="0"/>
                        <a:t>入庫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/>
                        <a:t>①</a:t>
                      </a:r>
                      <a:r>
                        <a:rPr kumimoji="1" lang="ja-JP" altLang="en-US" sz="1600" dirty="0"/>
                        <a:t>指令のあった箱の中で早く出庫できる箱を出庫する（先入れ先出しにはならない）</a:t>
                      </a:r>
                      <a:endParaRPr kumimoji="1" lang="en-US" altLang="ja-JP" sz="1600" dirty="0"/>
                    </a:p>
                    <a:p>
                      <a:r>
                        <a:rPr kumimoji="1" lang="en-US" altLang="ja-JP" sz="1600" dirty="0"/>
                        <a:t>②</a:t>
                      </a:r>
                      <a:r>
                        <a:rPr kumimoji="1" lang="ja-JP" altLang="en-US" sz="1600" dirty="0"/>
                        <a:t>コンベアから流れてきた箱を台車に載せる</a:t>
                      </a:r>
                      <a:endParaRPr kumimoji="1" lang="en-US" altLang="ja-JP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その他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・トラックは定刻通りではない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・トラックの荷量と発着の実績がデータで取れていない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・運ばれてきたモノをすべて入庫できていないため（毎便で入庫作業をやり切れていない）</a:t>
                      </a:r>
                      <a:endParaRPr kumimoji="1" lang="en-US" altLang="ja-JP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・後工程引き取りのため、生産が止まらなければ一定の間隔で出庫される。</a:t>
                      </a:r>
                      <a:endParaRPr kumimoji="1" lang="en-US" altLang="ja-JP" sz="1600" dirty="0"/>
                    </a:p>
                    <a:p>
                      <a:r>
                        <a:rPr kumimoji="1" lang="ja-JP" altLang="en-US" sz="1600" dirty="0"/>
                        <a:t>・欠品によって生産が停止することもある</a:t>
                      </a:r>
                      <a:endParaRPr kumimoji="1" lang="en-US" altLang="ja-JP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矢印: 右 13">
            <a:extLst>
              <a:ext uri="{FF2B5EF4-FFF2-40B4-BE49-F238E27FC236}">
                <a16:creationId xmlns="" xmlns:a16="http://schemas.microsoft.com/office/drawing/2014/main" id="{85CF69C4-931F-4CB3-A702-DD3E583807DB}"/>
              </a:ext>
            </a:extLst>
          </p:cNvPr>
          <p:cNvSpPr/>
          <p:nvPr/>
        </p:nvSpPr>
        <p:spPr>
          <a:xfrm rot="5400000">
            <a:off x="3835123" y="4758706"/>
            <a:ext cx="515004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="" xmlns:a16="http://schemas.microsoft.com/office/drawing/2014/main" id="{E6539D3D-CA54-46C0-B04B-7FBCEB5D50C9}"/>
              </a:ext>
            </a:extLst>
          </p:cNvPr>
          <p:cNvSpPr/>
          <p:nvPr/>
        </p:nvSpPr>
        <p:spPr>
          <a:xfrm rot="5400000">
            <a:off x="8933748" y="4758706"/>
            <a:ext cx="515004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B096F439-C152-423F-9FF9-CF2FFA00E33D}"/>
              </a:ext>
            </a:extLst>
          </p:cNvPr>
          <p:cNvSpPr txBox="1"/>
          <p:nvPr/>
        </p:nvSpPr>
        <p:spPr>
          <a:xfrm>
            <a:off x="1571374" y="5400967"/>
            <a:ext cx="51367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入庫のタイミングのズレの原因を調べる</a:t>
            </a:r>
            <a:endParaRPr lang="en-US" altLang="ja-JP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87CB8476-8567-4149-BB26-FC68BF4E6F18}"/>
              </a:ext>
            </a:extLst>
          </p:cNvPr>
          <p:cNvSpPr txBox="1"/>
          <p:nvPr/>
        </p:nvSpPr>
        <p:spPr>
          <a:xfrm>
            <a:off x="6962400" y="5357582"/>
            <a:ext cx="51367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dirty="0"/>
              <a:t>出庫のタイミングのズレの原因を調べる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1613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8798B26D-4E59-42A3-A757-3504491391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en-US" altLang="ja-JP" b="0" dirty="0"/>
          </a:p>
          <a:p>
            <a:pPr marL="457200" indent="-457200">
              <a:buAutoNum type="arabicPeriod"/>
            </a:pPr>
            <a:r>
              <a:rPr kumimoji="1" lang="ja-JP" altLang="en-US" b="0" dirty="0"/>
              <a:t>データ可視化</a:t>
            </a:r>
            <a:r>
              <a:rPr lang="ja-JP" altLang="en-US" b="0" dirty="0"/>
              <a:t>：数値上異常に見える（設計と実績に差がある）ところの</a:t>
            </a:r>
            <a:r>
              <a:rPr kumimoji="1" lang="ja-JP" altLang="en-US" b="0" dirty="0"/>
              <a:t>確認</a:t>
            </a:r>
            <a:endParaRPr lang="en-US" altLang="ja-JP" b="0" dirty="0"/>
          </a:p>
          <a:p>
            <a:pPr marL="457200" indent="-457200">
              <a:buAutoNum type="arabicPeriod"/>
            </a:pPr>
            <a:r>
              <a:rPr lang="ja-JP" altLang="en-US" b="0" dirty="0"/>
              <a:t>要因分析：数値上異常に見えるところの原因を調べる</a:t>
            </a:r>
            <a:endParaRPr lang="en-US" altLang="ja-JP" b="0" dirty="0"/>
          </a:p>
          <a:p>
            <a:pPr marL="457200" indent="-457200">
              <a:buAutoNum type="arabicPeriod"/>
            </a:pPr>
            <a:endParaRPr lang="en-US" altLang="ja-JP" b="0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FEA3B6B7-A3F3-49B3-8859-C25116CD69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ja-JP" altLang="en-US" dirty="0"/>
              <a:t>データ解析のフロー</a:t>
            </a:r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45387001-292E-4080-BFB3-7F0B21CB0BE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011345" y="1998903"/>
            <a:ext cx="4021861" cy="458571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①</a:t>
            </a:r>
            <a:r>
              <a:rPr kumimoji="1" lang="ja-JP" altLang="en-US" dirty="0"/>
              <a:t>定常的な在庫異常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291445" y="1998445"/>
            <a:ext cx="4021861" cy="458571"/>
          </a:xfrm>
          <a:prstGeom prst="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②</a:t>
            </a:r>
            <a:r>
              <a:rPr kumimoji="1" lang="ja-JP" altLang="en-US" dirty="0"/>
              <a:t>過渡的な在庫異常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15196" y="2578873"/>
            <a:ext cx="4006250" cy="18158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特定の時間帯における在庫増減の傾向がないか調べる</a:t>
            </a:r>
            <a:endParaRPr lang="en-US" altLang="ja-JP" sz="1600" dirty="0"/>
          </a:p>
          <a:p>
            <a:endParaRPr kumimoji="1" lang="en-US" altLang="ja-JP" sz="1600" dirty="0"/>
          </a:p>
          <a:p>
            <a:r>
              <a:rPr lang="ja-JP" altLang="en-US" sz="1600" dirty="0"/>
              <a:t>ポイント</a:t>
            </a:r>
            <a:endParaRPr kumimoji="1" lang="en-US" altLang="ja-JP" sz="1600" dirty="0"/>
          </a:p>
          <a:p>
            <a:r>
              <a:rPr lang="ja-JP" altLang="en-US" sz="1600" dirty="0"/>
              <a:t>納入回数が</a:t>
            </a:r>
            <a:r>
              <a:rPr lang="en-US" altLang="ja-JP" sz="1600" dirty="0"/>
              <a:t>1</a:t>
            </a:r>
            <a:r>
              <a:rPr lang="ja-JP" altLang="en-US" sz="1600" dirty="0"/>
              <a:t>回なら、</a:t>
            </a:r>
            <a:r>
              <a:rPr lang="en-US" altLang="ja-JP" sz="1600" dirty="0"/>
              <a:t>1</a:t>
            </a:r>
            <a:r>
              <a:rPr lang="ja-JP" altLang="en-US" sz="1600" dirty="0"/>
              <a:t>日に</a:t>
            </a:r>
            <a:r>
              <a:rPr lang="en-US" altLang="ja-JP" sz="1600" dirty="0"/>
              <a:t>1</a:t>
            </a:r>
            <a:r>
              <a:rPr lang="ja-JP" altLang="en-US" sz="1600" dirty="0"/>
              <a:t>回だけ入庫があるはず。</a:t>
            </a:r>
            <a:r>
              <a:rPr lang="en-US" altLang="ja-JP" sz="1600" dirty="0"/>
              <a:t>1</a:t>
            </a:r>
            <a:r>
              <a:rPr lang="ja-JP" altLang="en-US" sz="1600" dirty="0"/>
              <a:t>日</a:t>
            </a:r>
            <a:r>
              <a:rPr lang="en-US" altLang="ja-JP" sz="1600" dirty="0"/>
              <a:t>2</a:t>
            </a:r>
            <a:r>
              <a:rPr lang="ja-JP" altLang="en-US" sz="1600" dirty="0"/>
              <a:t>回以上入庫があるのはおかしい</a:t>
            </a:r>
            <a:endParaRPr kumimoji="1" lang="ja-JP" altLang="en-US" sz="1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30576" y="2578417"/>
            <a:ext cx="4006250" cy="3385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日毎に変動する異常がないか調べる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010390" y="2468318"/>
            <a:ext cx="4021861" cy="379883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5290489" y="2456102"/>
            <a:ext cx="4021861" cy="379883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69136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ja-JP" altLang="en-US" dirty="0"/>
              <a:t>各</a:t>
            </a:r>
            <a:r>
              <a:rPr kumimoji="1" lang="en-US" altLang="ja-JP" dirty="0"/>
              <a:t>LT</a:t>
            </a:r>
            <a:r>
              <a:rPr kumimoji="1" lang="ja-JP" altLang="en-US" dirty="0"/>
              <a:t>を</a:t>
            </a:r>
            <a:endParaRPr kumimoji="1" lang="en-US" altLang="ja-JP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データ可視化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552712" y="2657365"/>
            <a:ext cx="3563227" cy="25868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お昼長い</a:t>
            </a:r>
            <a:endParaRPr kumimoji="1" lang="en-US" altLang="ja-JP" dirty="0"/>
          </a:p>
          <a:p>
            <a:pPr algn="ctr"/>
            <a:r>
              <a:rPr lang="ja-JP" altLang="en-US" dirty="0"/>
              <a:t>ここを手掛かりに分析を進める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3248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sz="1800" dirty="0"/>
              <a:t>◇</a:t>
            </a:r>
            <a:r>
              <a:rPr lang="ja-JP" altLang="en-US" sz="1800" dirty="0"/>
              <a:t>分析</a:t>
            </a:r>
            <a:endParaRPr lang="en-US" altLang="ja-JP" sz="1800" dirty="0"/>
          </a:p>
          <a:p>
            <a:r>
              <a:rPr lang="en-US" altLang="ja-JP" sz="1800" b="0" dirty="0"/>
              <a:t>①</a:t>
            </a:r>
            <a:r>
              <a:rPr lang="ja-JP" altLang="en-US" sz="1800" b="0" dirty="0"/>
              <a:t>入庫基準滞留時間を定義：工場到着予定時刻＋入庫作業時間</a:t>
            </a:r>
            <a:endParaRPr lang="en-US" altLang="ja-JP" sz="1800" b="0" dirty="0"/>
          </a:p>
          <a:p>
            <a:r>
              <a:rPr lang="en-US" altLang="ja-JP" sz="1800" b="0" dirty="0"/>
              <a:t>   </a:t>
            </a:r>
            <a:r>
              <a:rPr lang="ja-JP" altLang="en-US" sz="1800" b="0" dirty="0"/>
              <a:t>入庫作業時間 </a:t>
            </a:r>
            <a:r>
              <a:rPr lang="en-US" altLang="ja-JP" sz="1800" b="0" dirty="0"/>
              <a:t>= </a:t>
            </a:r>
            <a:r>
              <a:rPr lang="ja-JP" altLang="en-US" sz="1800" b="0" dirty="0"/>
              <a:t>荷下ろし</a:t>
            </a:r>
            <a:r>
              <a:rPr lang="en-US" altLang="ja-JP" sz="1800" b="0" dirty="0"/>
              <a:t>60</a:t>
            </a:r>
            <a:r>
              <a:rPr lang="ja-JP" altLang="en-US" sz="1800" b="0" dirty="0"/>
              <a:t>分</a:t>
            </a:r>
            <a:r>
              <a:rPr lang="en-US" altLang="ja-JP" sz="1800" b="0" dirty="0"/>
              <a:t>+</a:t>
            </a:r>
            <a:r>
              <a:rPr lang="ja-JP" altLang="en-US" sz="1800" b="0" dirty="0"/>
              <a:t>一時仮置きから入庫</a:t>
            </a:r>
            <a:r>
              <a:rPr lang="en-US" altLang="ja-JP" sz="1800" b="0" dirty="0"/>
              <a:t>200</a:t>
            </a:r>
            <a:r>
              <a:rPr lang="ja-JP" altLang="en-US" sz="1800" b="0" dirty="0"/>
              <a:t>分</a:t>
            </a:r>
            <a:r>
              <a:rPr lang="en-US" altLang="ja-JP" sz="1800" b="0" dirty="0"/>
              <a:t>=4.3H</a:t>
            </a:r>
            <a:r>
              <a:rPr lang="ja-JP" altLang="en-US" sz="1800" b="0" dirty="0"/>
              <a:t>　</a:t>
            </a:r>
            <a:r>
              <a:rPr lang="ja-JP" altLang="en-US" sz="1400" b="0" dirty="0"/>
              <a:t>（参考：生革部さんの入庫変動原因調査より）</a:t>
            </a:r>
            <a:endParaRPr lang="en-US" altLang="ja-JP" sz="1400" b="0" dirty="0"/>
          </a:p>
          <a:p>
            <a:r>
              <a:rPr lang="en-US" altLang="ja-JP" sz="1800" b="0" dirty="0"/>
              <a:t>②</a:t>
            </a:r>
            <a:r>
              <a:rPr lang="ja-JP" altLang="en-US" sz="1800" b="0" dirty="0"/>
              <a:t>各便で入庫基準滞留時間に入る割合と入らない割合を計算</a:t>
            </a:r>
            <a:endParaRPr lang="en-US" altLang="ja-JP" sz="1800" b="0" dirty="0"/>
          </a:p>
          <a:p>
            <a:endParaRPr lang="en-US" altLang="ja-JP" sz="1800" dirty="0"/>
          </a:p>
          <a:p>
            <a:r>
              <a:rPr lang="ja-JP" altLang="en-US" sz="1800" dirty="0"/>
              <a:t>◇入庫作業フロー</a:t>
            </a:r>
            <a:endParaRPr lang="en-US" altLang="ja-JP" sz="1800" dirty="0"/>
          </a:p>
          <a:p>
            <a:endParaRPr lang="en-US" altLang="ja-JP" sz="1800" b="0" dirty="0"/>
          </a:p>
          <a:p>
            <a:pPr marL="342900" indent="-342900">
              <a:buAutoNum type="arabicPeriod"/>
            </a:pPr>
            <a:endParaRPr lang="en-US" altLang="ja-JP" sz="1800" b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入庫タイミングのズレを調べる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>
          <a:xfrm>
            <a:off x="6981013" y="6674388"/>
            <a:ext cx="2228850" cy="129789"/>
          </a:xfrm>
        </p:spPr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ABF0166E-601F-4BB2-981D-73AB556D9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44" y="2583206"/>
            <a:ext cx="2253313" cy="15669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3C319D58-8BAB-4E63-942A-77C4C7EC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891" y="2589045"/>
            <a:ext cx="2373897" cy="156384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="" xmlns:a16="http://schemas.microsoft.com/office/drawing/2014/main" id="{4E3ED40B-4D84-4051-882B-3FCBC49EE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986" y="2631429"/>
            <a:ext cx="3022946" cy="1521463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="" xmlns:a16="http://schemas.microsoft.com/office/drawing/2014/main" id="{6847C4CC-708B-4AB9-91E2-4702A4111950}"/>
              </a:ext>
            </a:extLst>
          </p:cNvPr>
          <p:cNvSpPr/>
          <p:nvPr/>
        </p:nvSpPr>
        <p:spPr>
          <a:xfrm>
            <a:off x="3154554" y="3149844"/>
            <a:ext cx="515004" cy="484632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="" xmlns:a16="http://schemas.microsoft.com/office/drawing/2014/main" id="{A95F5956-58F5-4D69-B9FE-5D6DEC75D9F8}"/>
              </a:ext>
            </a:extLst>
          </p:cNvPr>
          <p:cNvSpPr/>
          <p:nvPr/>
        </p:nvSpPr>
        <p:spPr>
          <a:xfrm>
            <a:off x="6210689" y="3186684"/>
            <a:ext cx="515004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A3939E41-27CA-45CA-85A6-8EEC0E242A15}"/>
              </a:ext>
            </a:extLst>
          </p:cNvPr>
          <p:cNvSpPr txBox="1"/>
          <p:nvPr/>
        </p:nvSpPr>
        <p:spPr>
          <a:xfrm>
            <a:off x="755805" y="4279393"/>
            <a:ext cx="531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トラック運転手がフォークリフトで荷下ろし、</a:t>
            </a:r>
            <a:endParaRPr lang="en-US" altLang="ja-JP" dirty="0"/>
          </a:p>
          <a:p>
            <a:r>
              <a:rPr lang="ja-JP" altLang="en-US" dirty="0"/>
              <a:t>一時仮置き場まで運んでおく</a:t>
            </a:r>
            <a:endParaRPr lang="en-US" altLang="ja-JP" dirty="0"/>
          </a:p>
        </p:txBody>
      </p:sp>
      <p:sp>
        <p:nvSpPr>
          <p:cNvPr id="17" name="矢印: 右 16">
            <a:extLst>
              <a:ext uri="{FF2B5EF4-FFF2-40B4-BE49-F238E27FC236}">
                <a16:creationId xmlns="" xmlns:a16="http://schemas.microsoft.com/office/drawing/2014/main" id="{8D48F8D9-BFCB-425C-BE04-C15527E7CC37}"/>
              </a:ext>
            </a:extLst>
          </p:cNvPr>
          <p:cNvSpPr/>
          <p:nvPr/>
        </p:nvSpPr>
        <p:spPr>
          <a:xfrm rot="5400000">
            <a:off x="8063957" y="4272529"/>
            <a:ext cx="515004" cy="484632"/>
          </a:xfrm>
          <a:prstGeom prst="rightArrow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="" xmlns:a16="http://schemas.microsoft.com/office/drawing/2014/main" id="{437FC07C-53E7-47BA-B3E6-32113BF91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986" y="4843568"/>
            <a:ext cx="3022946" cy="156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5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sz="1800" dirty="0"/>
              <a:t>◇</a:t>
            </a:r>
            <a:r>
              <a:rPr kumimoji="1" lang="ja-JP" altLang="en-US" sz="1800" dirty="0"/>
              <a:t>結果</a:t>
            </a:r>
            <a:endParaRPr kumimoji="1" lang="en-US" altLang="ja-JP" sz="1800" dirty="0"/>
          </a:p>
          <a:p>
            <a:r>
              <a:rPr lang="ja-JP" altLang="en-US" sz="1800" b="0" dirty="0"/>
              <a:t>・お昼過ぎに納入されたものの</a:t>
            </a:r>
            <a:r>
              <a:rPr lang="en-US" altLang="ja-JP" sz="1800" b="0" dirty="0"/>
              <a:t>8</a:t>
            </a:r>
            <a:r>
              <a:rPr lang="ja-JP" altLang="en-US" sz="1800" b="0" dirty="0"/>
              <a:t>割は、入庫基準時間内に入庫できていない</a:t>
            </a:r>
            <a:endParaRPr lang="en-US" altLang="ja-JP" sz="1800" b="0" dirty="0"/>
          </a:p>
          <a:p>
            <a:r>
              <a:rPr kumimoji="1" lang="ja-JP" altLang="ja-JP" sz="1800" b="0" dirty="0"/>
              <a:t>　</a:t>
            </a:r>
            <a:r>
              <a:rPr kumimoji="1" lang="en-US" altLang="ja-JP" sz="1800" b="0" dirty="0"/>
              <a:t>→◇</a:t>
            </a:r>
            <a:r>
              <a:rPr kumimoji="1" lang="ja-JP" altLang="en-US" sz="1800" b="0" dirty="0"/>
              <a:t>なぜ？ </a:t>
            </a:r>
            <a:endParaRPr kumimoji="1" lang="en-US" altLang="ja-JP" sz="1800" b="0" dirty="0"/>
          </a:p>
          <a:p>
            <a:r>
              <a:rPr lang="ja-JP" altLang="en-US" sz="1800" b="0" dirty="0"/>
              <a:t>　</a:t>
            </a:r>
            <a:r>
              <a:rPr lang="ja-JP" altLang="en-US" sz="1800" b="0" dirty="0">
                <a:solidFill>
                  <a:srgbClr val="FF0000"/>
                </a:solidFill>
              </a:rPr>
              <a:t>昼勤と夜勤の切り替わりの時間（</a:t>
            </a:r>
            <a:r>
              <a:rPr lang="en-US" altLang="ja-JP" sz="1800" b="0" dirty="0">
                <a:solidFill>
                  <a:srgbClr val="FF0000"/>
                </a:solidFill>
              </a:rPr>
              <a:t>17:30〜22:00</a:t>
            </a:r>
            <a:r>
              <a:rPr lang="ja-JP" altLang="en-US" sz="1800" b="0" dirty="0">
                <a:solidFill>
                  <a:srgbClr val="FF0000"/>
                </a:solidFill>
              </a:rPr>
              <a:t>）で入庫作業が行われていないから</a:t>
            </a:r>
            <a:endParaRPr lang="en-US" altLang="ja-JP" sz="1800" b="0" dirty="0">
              <a:solidFill>
                <a:srgbClr val="FF0000"/>
              </a:solidFill>
            </a:endParaRPr>
          </a:p>
          <a:p>
            <a:r>
              <a:rPr lang="ja-JP" altLang="en-US" sz="1800" b="0" dirty="0"/>
              <a:t>　（設計値超過分の約</a:t>
            </a:r>
            <a:r>
              <a:rPr lang="en-US" altLang="ja-JP" sz="1800" b="0" dirty="0"/>
              <a:t>0.18</a:t>
            </a:r>
            <a:r>
              <a:rPr lang="ja-JP" altLang="en-US" sz="1800" b="0" dirty="0"/>
              <a:t>日</a:t>
            </a:r>
            <a:r>
              <a:rPr lang="en-US" altLang="ja-JP" sz="1800" b="0" dirty="0"/>
              <a:t>=4.3</a:t>
            </a:r>
            <a:r>
              <a:rPr lang="ja-JP" altLang="en-US" sz="1800" b="0" dirty="0"/>
              <a:t>時間が昼勤夜勤の切り替わりの時間とほぼ一致）</a:t>
            </a:r>
            <a:endParaRPr lang="en-US" altLang="ja-JP" sz="1800" b="0" dirty="0"/>
          </a:p>
          <a:p>
            <a:r>
              <a:rPr kumimoji="1" lang="ja-JP" altLang="en-US" sz="1800" b="0" dirty="0"/>
              <a:t>　→　残業が無い場合、</a:t>
            </a:r>
            <a:r>
              <a:rPr kumimoji="1" lang="en-US" altLang="ja-JP" sz="1800" b="0" dirty="0"/>
              <a:t>3</a:t>
            </a:r>
            <a:r>
              <a:rPr kumimoji="1" lang="ja-JP" altLang="en-US" sz="1800" b="0" dirty="0"/>
              <a:t>便で届いたものは</a:t>
            </a:r>
            <a:r>
              <a:rPr kumimoji="1" lang="en-US" altLang="ja-JP" sz="1800" b="0" dirty="0"/>
              <a:t>4</a:t>
            </a:r>
            <a:r>
              <a:rPr kumimoji="1" lang="ja-JP" altLang="en-US" sz="1800" b="0" dirty="0"/>
              <a:t>便到着まで入庫されない</a:t>
            </a:r>
            <a:endParaRPr kumimoji="1" lang="en-US" altLang="ja-JP" sz="1800" b="0" dirty="0"/>
          </a:p>
          <a:p>
            <a:endParaRPr kumimoji="1" lang="en-US" altLang="ja-JP" sz="1800" b="0" dirty="0"/>
          </a:p>
          <a:p>
            <a:r>
              <a:rPr lang="ja-JP" altLang="en-US" sz="1800" b="0" dirty="0"/>
              <a:t>・すべての便で入庫作業を基準時間内でやり切れていない。</a:t>
            </a:r>
            <a:endParaRPr lang="en-US" altLang="ja-JP" sz="1800" b="0" dirty="0"/>
          </a:p>
          <a:p>
            <a:r>
              <a:rPr lang="ja-JP" altLang="ja-JP" sz="1800" b="0" dirty="0"/>
              <a:t>　</a:t>
            </a:r>
            <a:r>
              <a:rPr lang="ja-JP" altLang="en-US" sz="1800" b="0" dirty="0"/>
              <a:t>特に、</a:t>
            </a:r>
            <a:r>
              <a:rPr lang="ja-JP" altLang="en-US" sz="1800" b="0" dirty="0">
                <a:solidFill>
                  <a:srgbClr val="FF0000"/>
                </a:solidFill>
              </a:rPr>
              <a:t>納入（検収）されるかんばん数が多い時間帯ほど、入庫作業を基準時間内でやり切れていない傾向</a:t>
            </a:r>
            <a:endParaRPr lang="en-US" altLang="ja-JP" sz="1800" b="0" dirty="0">
              <a:solidFill>
                <a:srgbClr val="FF0000"/>
              </a:solidFill>
            </a:endParaRPr>
          </a:p>
          <a:p>
            <a:r>
              <a:rPr lang="ja-JP" altLang="en-US" sz="1800" b="0" dirty="0">
                <a:solidFill>
                  <a:schemeClr val="tx1"/>
                </a:solidFill>
              </a:rPr>
              <a:t>　→　</a:t>
            </a:r>
            <a:r>
              <a:rPr lang="ja-JP" altLang="en-US" sz="1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かんばんが多いほど</a:t>
            </a:r>
            <a:r>
              <a:rPr lang="en-US" altLang="ja-JP" sz="1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LT</a:t>
            </a:r>
            <a:r>
              <a:rPr lang="ja-JP" altLang="en-US" sz="1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が伸びるか？次ページで詳細分析</a:t>
            </a:r>
            <a:r>
              <a:rPr lang="ja-JP" altLang="en-US" sz="1800" b="0" dirty="0">
                <a:solidFill>
                  <a:schemeClr val="tx1"/>
                </a:solidFill>
              </a:rPr>
              <a:t>❶</a:t>
            </a:r>
            <a:endParaRPr lang="en-US" altLang="ja-JP" sz="1800" b="0" dirty="0">
              <a:solidFill>
                <a:schemeClr val="tx1"/>
              </a:solidFill>
            </a:endParaRPr>
          </a:p>
          <a:p>
            <a:endParaRPr lang="en-US" altLang="ja-JP" sz="1800" b="0" dirty="0">
              <a:solidFill>
                <a:schemeClr val="tx1"/>
              </a:solidFill>
            </a:endParaRPr>
          </a:p>
          <a:p>
            <a:endParaRPr lang="en-US" altLang="ja-JP" sz="1800" b="0" dirty="0"/>
          </a:p>
          <a:p>
            <a:endParaRPr lang="en-US" altLang="ja-JP" sz="1800" b="0" dirty="0"/>
          </a:p>
          <a:p>
            <a:endParaRPr lang="en-US" altLang="ja-JP" sz="1800" b="0" dirty="0"/>
          </a:p>
          <a:p>
            <a:endParaRPr lang="en-US" altLang="ja-JP" sz="1800" b="0" dirty="0"/>
          </a:p>
          <a:p>
            <a:r>
              <a:rPr lang="ja-JP" altLang="en-US" sz="1800" b="0" dirty="0"/>
              <a:t>　</a:t>
            </a:r>
            <a:endParaRPr lang="en-US" altLang="ja-JP" sz="1800" b="0" dirty="0"/>
          </a:p>
          <a:p>
            <a:r>
              <a:rPr lang="ja-JP" altLang="en-US" sz="1800" b="0" dirty="0">
                <a:solidFill>
                  <a:srgbClr val="FF0000"/>
                </a:solidFill>
              </a:rPr>
              <a:t>　</a:t>
            </a:r>
            <a:endParaRPr lang="en-US" altLang="ja-JP" sz="1800" b="0" dirty="0">
              <a:solidFill>
                <a:srgbClr val="FF0000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入庫タイミングのズレを調べる（</a:t>
            </a:r>
            <a:r>
              <a:rPr kumimoji="1" lang="ja-JP" altLang="en-US" dirty="0">
                <a:solidFill>
                  <a:srgbClr val="FF0000"/>
                </a:solidFill>
              </a:rPr>
              <a:t>結果は赤文字</a:t>
            </a:r>
            <a:r>
              <a:rPr kumimoji="1" lang="ja-JP" altLang="en-US" dirty="0"/>
              <a:t>、</a:t>
            </a:r>
            <a:r>
              <a:rPr kumimoji="1" lang="ja-JP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次ページの分析は青</a:t>
            </a:r>
            <a:r>
              <a:rPr kumimoji="1" lang="ja-JP" altLang="en-US" dirty="0"/>
              <a:t>）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12889" y="5108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7" y="4346222"/>
            <a:ext cx="11318528" cy="1787877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6667" y="853356"/>
            <a:ext cx="2455333" cy="1416163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9857761" y="1988510"/>
            <a:ext cx="2213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>
                <a:solidFill>
                  <a:schemeClr val="bg1"/>
                </a:solidFill>
              </a:rPr>
              <a:t>４便直後（夜勤前）の順立前</a:t>
            </a:r>
            <a:endParaRPr lang="en-US" altLang="ja-JP" sz="1200" b="1" dirty="0">
              <a:solidFill>
                <a:schemeClr val="bg1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434622" y="6149623"/>
            <a:ext cx="7241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※9</a:t>
            </a:r>
            <a:r>
              <a:rPr lang="ja-JP" altLang="en-US" sz="1400" dirty="0"/>
              <a:t>月データ、月～土曜の朝までに納入と回収があったかんばんを対象</a:t>
            </a:r>
            <a:endParaRPr lang="en-US" altLang="ja-JP" sz="1400" dirty="0"/>
          </a:p>
        </p:txBody>
      </p:sp>
      <p:cxnSp>
        <p:nvCxnSpPr>
          <p:cNvPr id="6" name="コネクタ: カギ線 5">
            <a:extLst>
              <a:ext uri="{FF2B5EF4-FFF2-40B4-BE49-F238E27FC236}">
                <a16:creationId xmlns="" xmlns:a16="http://schemas.microsoft.com/office/drawing/2014/main" id="{17DAC7BA-B7A4-49AE-B3A9-3C7AE34320E4}"/>
              </a:ext>
            </a:extLst>
          </p:cNvPr>
          <p:cNvCxnSpPr>
            <a:cxnSpLocks/>
          </p:cNvCxnSpPr>
          <p:nvPr/>
        </p:nvCxnSpPr>
        <p:spPr>
          <a:xfrm flipV="1">
            <a:off x="7755147" y="1561437"/>
            <a:ext cx="1981520" cy="738123"/>
          </a:xfrm>
          <a:prstGeom prst="bentConnector3">
            <a:avLst>
              <a:gd name="adj1" fmla="val 861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コネクタ: カギ線 20">
            <a:extLst>
              <a:ext uri="{FF2B5EF4-FFF2-40B4-BE49-F238E27FC236}">
                <a16:creationId xmlns="" xmlns:a16="http://schemas.microsoft.com/office/drawing/2014/main" id="{34B0629A-51DB-4D39-AD88-01A12712FB2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0727" y="4082702"/>
            <a:ext cx="860604" cy="242386"/>
          </a:xfrm>
          <a:prstGeom prst="bentConnector3">
            <a:avLst>
              <a:gd name="adj1" fmla="val 10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="" xmlns:a16="http://schemas.microsoft.com/office/drawing/2014/main" id="{2038A916-18A2-459F-8DA7-C142D7F1F681}"/>
              </a:ext>
            </a:extLst>
          </p:cNvPr>
          <p:cNvCxnSpPr>
            <a:cxnSpLocks/>
          </p:cNvCxnSpPr>
          <p:nvPr/>
        </p:nvCxnSpPr>
        <p:spPr>
          <a:xfrm>
            <a:off x="1621331" y="4079819"/>
            <a:ext cx="0" cy="2635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="" xmlns:a16="http://schemas.microsoft.com/office/drawing/2014/main" id="{F48463B2-F151-4A18-96CD-D805DDCF5B49}"/>
              </a:ext>
            </a:extLst>
          </p:cNvPr>
          <p:cNvSpPr txBox="1"/>
          <p:nvPr/>
        </p:nvSpPr>
        <p:spPr>
          <a:xfrm>
            <a:off x="683887" y="3857481"/>
            <a:ext cx="25971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検収日時範囲をもとにどの便に乗るか定義</a:t>
            </a:r>
            <a:endParaRPr lang="en-US" altLang="ja-JP" sz="1000" dirty="0"/>
          </a:p>
        </p:txBody>
      </p:sp>
      <p:cxnSp>
        <p:nvCxnSpPr>
          <p:cNvPr id="44" name="直線コネクタ 43">
            <a:extLst>
              <a:ext uri="{FF2B5EF4-FFF2-40B4-BE49-F238E27FC236}">
                <a16:creationId xmlns="" xmlns:a16="http://schemas.microsoft.com/office/drawing/2014/main" id="{9158A40B-5866-4F89-B3A7-60C4FFE41D8A}"/>
              </a:ext>
            </a:extLst>
          </p:cNvPr>
          <p:cNvCxnSpPr>
            <a:cxnSpLocks/>
          </p:cNvCxnSpPr>
          <p:nvPr/>
        </p:nvCxnSpPr>
        <p:spPr>
          <a:xfrm>
            <a:off x="3694739" y="4103702"/>
            <a:ext cx="0" cy="2635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コネクタ: カギ線 44">
            <a:extLst>
              <a:ext uri="{FF2B5EF4-FFF2-40B4-BE49-F238E27FC236}">
                <a16:creationId xmlns="" xmlns:a16="http://schemas.microsoft.com/office/drawing/2014/main" id="{A004B815-A646-4380-A8F0-EFB6182FE3E5}"/>
              </a:ext>
            </a:extLst>
          </p:cNvPr>
          <p:cNvCxnSpPr>
            <a:cxnSpLocks/>
          </p:cNvCxnSpPr>
          <p:nvPr/>
        </p:nvCxnSpPr>
        <p:spPr>
          <a:xfrm>
            <a:off x="3694739" y="4098486"/>
            <a:ext cx="1535372" cy="258169"/>
          </a:xfrm>
          <a:prstGeom prst="bentConnector3">
            <a:avLst>
              <a:gd name="adj1" fmla="val 100047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>
            <a:extLst>
              <a:ext uri="{FF2B5EF4-FFF2-40B4-BE49-F238E27FC236}">
                <a16:creationId xmlns="" xmlns:a16="http://schemas.microsoft.com/office/drawing/2014/main" id="{27BE330B-7C76-4B37-9015-F15AD033151C}"/>
              </a:ext>
            </a:extLst>
          </p:cNvPr>
          <p:cNvSpPr txBox="1"/>
          <p:nvPr/>
        </p:nvSpPr>
        <p:spPr>
          <a:xfrm>
            <a:off x="8078855" y="3622524"/>
            <a:ext cx="1535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深夜は</a:t>
            </a:r>
            <a:r>
              <a:rPr lang="en-US" altLang="ja-JP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LT</a:t>
            </a:r>
            <a:r>
              <a:rPr lang="ja-JP" alt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が短い</a:t>
            </a:r>
            <a:endParaRPr lang="en-US" altLang="ja-JP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="" xmlns:a16="http://schemas.microsoft.com/office/drawing/2014/main" id="{3DE9D729-E8D3-40F3-82FD-44D588C02C59}"/>
              </a:ext>
            </a:extLst>
          </p:cNvPr>
          <p:cNvSpPr txBox="1"/>
          <p:nvPr/>
        </p:nvSpPr>
        <p:spPr>
          <a:xfrm>
            <a:off x="7664525" y="2341801"/>
            <a:ext cx="212170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その結果、これに繋がる？</a:t>
            </a:r>
            <a:endParaRPr lang="en-US" altLang="ja-JP" sz="1200" dirty="0"/>
          </a:p>
        </p:txBody>
      </p:sp>
      <p:sp>
        <p:nvSpPr>
          <p:cNvPr id="73" name="正方形/長方形 72">
            <a:extLst>
              <a:ext uri="{FF2B5EF4-FFF2-40B4-BE49-F238E27FC236}">
                <a16:creationId xmlns="" xmlns:a16="http://schemas.microsoft.com/office/drawing/2014/main" id="{2E5BB71B-D7C3-4F5A-B723-0569648B772A}"/>
              </a:ext>
            </a:extLst>
          </p:cNvPr>
          <p:cNvSpPr/>
          <p:nvPr/>
        </p:nvSpPr>
        <p:spPr>
          <a:xfrm>
            <a:off x="8607972" y="5878385"/>
            <a:ext cx="1954926" cy="25571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4" name="正方形/長方形 73">
            <a:extLst>
              <a:ext uri="{FF2B5EF4-FFF2-40B4-BE49-F238E27FC236}">
                <a16:creationId xmlns="" xmlns:a16="http://schemas.microsoft.com/office/drawing/2014/main" id="{ACAF142B-2DB0-4A1C-9627-BBC6B1B185DC}"/>
              </a:ext>
            </a:extLst>
          </p:cNvPr>
          <p:cNvSpPr/>
          <p:nvPr/>
        </p:nvSpPr>
        <p:spPr>
          <a:xfrm>
            <a:off x="8607972" y="4599341"/>
            <a:ext cx="1954926" cy="25571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="" xmlns:a16="http://schemas.microsoft.com/office/drawing/2014/main" id="{0B1943D8-3673-427F-A30C-2F8A08FE069B}"/>
              </a:ext>
            </a:extLst>
          </p:cNvPr>
          <p:cNvSpPr txBox="1"/>
          <p:nvPr/>
        </p:nvSpPr>
        <p:spPr>
          <a:xfrm>
            <a:off x="9394722" y="3613977"/>
            <a:ext cx="2535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0.15</a:t>
            </a:r>
            <a:r>
              <a:rPr lang="ja-JP" altLang="en-US" sz="1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日</a:t>
            </a:r>
            <a:r>
              <a:rPr lang="en-US" altLang="ja-JP" sz="1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=3.6H</a:t>
            </a:r>
          </a:p>
          <a:p>
            <a:r>
              <a:rPr lang="ja-JP" altLang="en-US" sz="18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次ページで詳細分析</a:t>
            </a:r>
            <a:r>
              <a:rPr lang="ja-JP" altLang="en-US" sz="1800" b="0" dirty="0">
                <a:solidFill>
                  <a:schemeClr val="tx1"/>
                </a:solidFill>
              </a:rPr>
              <a:t>❷</a:t>
            </a:r>
            <a:endParaRPr lang="ja-JP" altLang="en-US" dirty="0"/>
          </a:p>
        </p:txBody>
      </p:sp>
      <p:cxnSp>
        <p:nvCxnSpPr>
          <p:cNvPr id="77" name="コネクタ: カギ線 76">
            <a:extLst>
              <a:ext uri="{FF2B5EF4-FFF2-40B4-BE49-F238E27FC236}">
                <a16:creationId xmlns="" xmlns:a16="http://schemas.microsoft.com/office/drawing/2014/main" id="{74FB8B90-B721-4E53-B1AD-5B512DB6E209}"/>
              </a:ext>
            </a:extLst>
          </p:cNvPr>
          <p:cNvCxnSpPr>
            <a:cxnSpLocks/>
            <a:stCxn id="83" idx="1"/>
          </p:cNvCxnSpPr>
          <p:nvPr/>
        </p:nvCxnSpPr>
        <p:spPr>
          <a:xfrm rot="10800000">
            <a:off x="7621756" y="6128942"/>
            <a:ext cx="85539" cy="16846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テキスト ボックス 81">
            <a:extLst>
              <a:ext uri="{FF2B5EF4-FFF2-40B4-BE49-F238E27FC236}">
                <a16:creationId xmlns="" xmlns:a16="http://schemas.microsoft.com/office/drawing/2014/main" id="{6BD44091-3CF7-4A4C-ABD0-B9092D743C4E}"/>
              </a:ext>
            </a:extLst>
          </p:cNvPr>
          <p:cNvSpPr txBox="1"/>
          <p:nvPr/>
        </p:nvSpPr>
        <p:spPr>
          <a:xfrm>
            <a:off x="3645726" y="3856724"/>
            <a:ext cx="40615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工場到着時刻（計画）＋</a:t>
            </a:r>
            <a:r>
              <a:rPr lang="en-US" altLang="ja-JP" sz="1000" dirty="0"/>
              <a:t>4.3H</a:t>
            </a:r>
            <a:r>
              <a:rPr lang="ja-JP" altLang="en-US" sz="1000" dirty="0"/>
              <a:t>の間を入庫基準滞留時間とする</a:t>
            </a:r>
            <a:endParaRPr lang="en-US" altLang="ja-JP" sz="1000" dirty="0"/>
          </a:p>
        </p:txBody>
      </p:sp>
      <p:sp>
        <p:nvSpPr>
          <p:cNvPr id="83" name="テキスト ボックス 82">
            <a:extLst>
              <a:ext uri="{FF2B5EF4-FFF2-40B4-BE49-F238E27FC236}">
                <a16:creationId xmlns="" xmlns:a16="http://schemas.microsoft.com/office/drawing/2014/main" id="{98443598-7A1A-4743-92A5-99C48E649018}"/>
              </a:ext>
            </a:extLst>
          </p:cNvPr>
          <p:cNvSpPr txBox="1"/>
          <p:nvPr/>
        </p:nvSpPr>
        <p:spPr>
          <a:xfrm>
            <a:off x="7707294" y="6174299"/>
            <a:ext cx="2303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/>
              <a:t>入庫基準外は早着の場合も含まれる</a:t>
            </a:r>
            <a:endParaRPr lang="en-US" altLang="ja-JP" sz="1000" dirty="0"/>
          </a:p>
        </p:txBody>
      </p:sp>
      <p:cxnSp>
        <p:nvCxnSpPr>
          <p:cNvPr id="84" name="コネクタ: カギ線 83">
            <a:extLst>
              <a:ext uri="{FF2B5EF4-FFF2-40B4-BE49-F238E27FC236}">
                <a16:creationId xmlns="" xmlns:a16="http://schemas.microsoft.com/office/drawing/2014/main" id="{06B017DF-FB36-4302-9902-685D8EBAF70A}"/>
              </a:ext>
            </a:extLst>
          </p:cNvPr>
          <p:cNvCxnSpPr>
            <a:cxnSpLocks/>
          </p:cNvCxnSpPr>
          <p:nvPr/>
        </p:nvCxnSpPr>
        <p:spPr>
          <a:xfrm flipV="1">
            <a:off x="9085651" y="4032547"/>
            <a:ext cx="374870" cy="322547"/>
          </a:xfrm>
          <a:prstGeom prst="bentConnector3">
            <a:avLst>
              <a:gd name="adj1" fmla="val 746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09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sz="1800" dirty="0"/>
              <a:t>◇</a:t>
            </a:r>
            <a:r>
              <a:rPr lang="ja-JP" altLang="en-US" sz="1800" dirty="0"/>
              <a:t>調べたいこと</a:t>
            </a:r>
            <a:endParaRPr lang="en-US" altLang="ja-JP" sz="1800" dirty="0"/>
          </a:p>
          <a:p>
            <a:r>
              <a:rPr lang="ja-JP" altLang="en-US" sz="1800" b="0" dirty="0"/>
              <a:t>かんばん数が多いほど</a:t>
            </a:r>
            <a:r>
              <a:rPr lang="en-US" altLang="ja-JP" sz="1800" b="0" dirty="0"/>
              <a:t>LT</a:t>
            </a:r>
            <a:r>
              <a:rPr lang="ja-JP" altLang="en-US" sz="1800" b="0" dirty="0"/>
              <a:t>が伸びるか</a:t>
            </a:r>
            <a:endParaRPr lang="en-US" altLang="ja-JP" sz="1800" b="0" dirty="0"/>
          </a:p>
          <a:p>
            <a:endParaRPr lang="en-US" altLang="ja-JP" sz="1800" dirty="0"/>
          </a:p>
          <a:p>
            <a:r>
              <a:rPr lang="en-US" altLang="ja-JP" sz="1800" dirty="0"/>
              <a:t>◇</a:t>
            </a:r>
            <a:r>
              <a:rPr lang="ja-JP" altLang="en-US" sz="1800" dirty="0"/>
              <a:t>分析方法</a:t>
            </a:r>
            <a:endParaRPr lang="en-US" altLang="ja-JP" sz="1800" dirty="0"/>
          </a:p>
          <a:p>
            <a:r>
              <a:rPr lang="ja-JP" altLang="en-US" sz="1800" b="0" dirty="0"/>
              <a:t>ある時間帯の</a:t>
            </a:r>
            <a:r>
              <a:rPr lang="en-US" altLang="ja-JP" sz="1800" b="0" dirty="0"/>
              <a:t>“</a:t>
            </a:r>
            <a:r>
              <a:rPr lang="ja-JP" altLang="en-US" sz="1800" b="0" dirty="0"/>
              <a:t>納入かんばん数</a:t>
            </a:r>
            <a:r>
              <a:rPr kumimoji="1" lang="en-US" altLang="ja-JP" sz="1800" b="0" dirty="0"/>
              <a:t>”</a:t>
            </a:r>
            <a:r>
              <a:rPr kumimoji="1" lang="ja-JP" altLang="en-US" sz="1800" b="0" dirty="0"/>
              <a:t>と</a:t>
            </a:r>
            <a:r>
              <a:rPr kumimoji="1" lang="en-US" altLang="ja-JP" sz="1800" b="0" dirty="0"/>
              <a:t>“</a:t>
            </a:r>
            <a:r>
              <a:rPr kumimoji="1" lang="ja-JP" altLang="en-US" sz="1800" b="0" dirty="0"/>
              <a:t>検収入庫</a:t>
            </a:r>
            <a:r>
              <a:rPr kumimoji="1" lang="en-US" altLang="ja-JP" sz="1800" b="0" dirty="0"/>
              <a:t>LT</a:t>
            </a:r>
            <a:r>
              <a:rPr kumimoji="1" lang="ja-JP" altLang="en-US" sz="1800" b="0" dirty="0"/>
              <a:t>の設計値超過率</a:t>
            </a:r>
            <a:r>
              <a:rPr kumimoji="1" lang="en-US" altLang="ja-JP" sz="1800" b="0" dirty="0"/>
              <a:t>”</a:t>
            </a:r>
            <a:r>
              <a:rPr kumimoji="1" lang="ja-JP" altLang="en-US" sz="1800" b="0" dirty="0"/>
              <a:t>の関係を調べる（除外：</a:t>
            </a:r>
            <a:r>
              <a:rPr lang="ja-JP" altLang="ja-JP" sz="1800" b="0" dirty="0"/>
              <a:t>3</a:t>
            </a:r>
            <a:r>
              <a:rPr lang="ja-JP" altLang="en-US" sz="1800" b="0" dirty="0"/>
              <a:t>便と</a:t>
            </a:r>
            <a:r>
              <a:rPr lang="en-US" altLang="ja-JP" sz="1800" b="0" dirty="0"/>
              <a:t>4</a:t>
            </a:r>
            <a:r>
              <a:rPr lang="ja-JP" altLang="en-US" sz="1800" b="0" dirty="0"/>
              <a:t>便）</a:t>
            </a:r>
            <a:endParaRPr kumimoji="1" lang="ja-JP" altLang="en-US" sz="1800" b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詳細分析</a:t>
            </a:r>
            <a:r>
              <a:rPr kumimoji="1" lang="ja-JP" altLang="en-US" dirty="0" smtClean="0"/>
              <a:t>❶ </a:t>
            </a:r>
            <a:r>
              <a:rPr kumimoji="1" lang="ja-JP" altLang="en-US" dirty="0"/>
              <a:t>（</a:t>
            </a:r>
            <a:r>
              <a:rPr kumimoji="1" lang="ja-JP" altLang="en-US" dirty="0">
                <a:solidFill>
                  <a:srgbClr val="FF0000"/>
                </a:solidFill>
              </a:rPr>
              <a:t>結果は赤文字</a:t>
            </a:r>
            <a:r>
              <a:rPr kumimoji="1" lang="ja-JP" altLang="en-US" dirty="0"/>
              <a:t>、</a:t>
            </a:r>
            <a:r>
              <a:rPr kumimoji="1" lang="ja-JP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次ページの分析は青</a:t>
            </a:r>
            <a:r>
              <a:rPr kumimoji="1" lang="ja-JP" altLang="en-US" dirty="0"/>
              <a:t>）</a:t>
            </a:r>
          </a:p>
        </p:txBody>
      </p:sp>
      <p:pic>
        <p:nvPicPr>
          <p:cNvPr id="24" name="図 23" descr="スクリーンショット 2023-10-22 10.40.2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74" y="2154110"/>
            <a:ext cx="5927044" cy="3951362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569332" y="2638642"/>
            <a:ext cx="461665" cy="288373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ja-JP" altLang="en-US" dirty="0"/>
              <a:t>検収入庫</a:t>
            </a:r>
            <a:r>
              <a:rPr lang="en-US" altLang="ja-JP" dirty="0"/>
              <a:t>LT</a:t>
            </a:r>
            <a:r>
              <a:rPr lang="ja-JP" altLang="en-US" dirty="0"/>
              <a:t>の設計値超過率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100414" y="6113554"/>
            <a:ext cx="7268336" cy="369332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ja-JP" altLang="en-US" dirty="0"/>
              <a:t>ある時間帯の納入かんばん数（</a:t>
            </a:r>
            <a:r>
              <a:rPr lang="en-US" altLang="ja-JP" dirty="0"/>
              <a:t>=</a:t>
            </a:r>
            <a:r>
              <a:rPr lang="ja-JP" altLang="en-US" dirty="0"/>
              <a:t>検収日時範囲の検収かんばん数）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5049739" y="5517098"/>
            <a:ext cx="1788095" cy="369332"/>
          </a:xfrm>
          <a:prstGeom prst="rect">
            <a:avLst/>
          </a:prstGeom>
          <a:solidFill>
            <a:srgbClr val="FFFF00"/>
          </a:solidFill>
        </p:spPr>
        <p:txBody>
          <a:bodyPr vert="horz" wrap="none">
            <a:spAutoFit/>
          </a:bodyPr>
          <a:lstStyle/>
          <a:p>
            <a:r>
              <a:rPr lang="ja-JP" altLang="en-US" dirty="0"/>
              <a:t>相関係数：</a:t>
            </a:r>
            <a:r>
              <a:rPr lang="en-US" altLang="ja-JP" dirty="0"/>
              <a:t>0.37</a:t>
            </a:r>
            <a:endParaRPr lang="ja-JP" altLang="en-US" dirty="0"/>
          </a:p>
        </p:txBody>
      </p:sp>
      <p:sp>
        <p:nvSpPr>
          <p:cNvPr id="21" name="角丸四角形吹き出し 20"/>
          <p:cNvSpPr/>
          <p:nvPr/>
        </p:nvSpPr>
        <p:spPr>
          <a:xfrm>
            <a:off x="2328446" y="2328132"/>
            <a:ext cx="2775319" cy="729013"/>
          </a:xfrm>
          <a:prstGeom prst="wedgeRoundRectCallout">
            <a:avLst>
              <a:gd name="adj1" fmla="val -59171"/>
              <a:gd name="adj2" fmla="val 17184"/>
              <a:gd name="adj3" fmla="val 16667"/>
            </a:avLst>
          </a:prstGeom>
          <a:solidFill>
            <a:srgbClr val="FFFF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9/12</a:t>
            </a:r>
            <a:r>
              <a:rPr kumimoji="1" lang="ja-JP" altLang="en-US" sz="16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kumimoji="1"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kumimoji="1" lang="ja-JP" altLang="en-US" sz="1600" dirty="0">
                <a:solidFill>
                  <a:schemeClr val="tx1"/>
                </a:solidFill>
                <a:latin typeface="+mj-ea"/>
                <a:ea typeface="+mj-ea"/>
              </a:rPr>
              <a:t>便：</a:t>
            </a:r>
            <a:r>
              <a:rPr lang="ja-JP" altLang="en-US" sz="1600" dirty="0">
                <a:solidFill>
                  <a:schemeClr val="tx1"/>
                </a:solidFill>
                <a:latin typeface="+mj-ea"/>
                <a:ea typeface="+mj-ea"/>
                <a:cs typeface="ヒラギノ角ゴ ProN"/>
              </a:rPr>
              <a:t>ﾜｲﾔﾘﾝｸﾞﾊｰﾈｽｺﾈｸﾀなど部品が</a:t>
            </a:r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  <a:cs typeface="ヒラギノ角ゴ ProN"/>
              </a:rPr>
              <a:t>2</a:t>
            </a:r>
            <a:r>
              <a:rPr lang="ja-JP" altLang="en-US" sz="1600" dirty="0">
                <a:solidFill>
                  <a:schemeClr val="tx1"/>
                </a:solidFill>
                <a:latin typeface="+mj-ea"/>
                <a:ea typeface="+mj-ea"/>
                <a:cs typeface="ヒラギノ角ゴ ProN"/>
              </a:rPr>
              <a:t>日以上留置</a:t>
            </a:r>
            <a:endParaRPr kumimoji="1" lang="ja-JP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879498" y="2234262"/>
            <a:ext cx="5312502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◇結果</a:t>
            </a:r>
            <a:endParaRPr lang="en-US" altLang="ja-JP" b="1" dirty="0"/>
          </a:p>
          <a:p>
            <a:r>
              <a:rPr lang="ja-JP" altLang="en-US" dirty="0"/>
              <a:t>・</a:t>
            </a:r>
            <a:r>
              <a:rPr lang="ja-JP" altLang="en-US" dirty="0">
                <a:solidFill>
                  <a:srgbClr val="FF0000"/>
                </a:solidFill>
              </a:rPr>
              <a:t>かんばん数と作業時間はやや相関がある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/>
              <a:t>・１便と</a:t>
            </a:r>
            <a:r>
              <a:rPr lang="en-US" altLang="ja-JP" dirty="0"/>
              <a:t>2</a:t>
            </a:r>
            <a:r>
              <a:rPr lang="ja-JP" altLang="en-US" dirty="0"/>
              <a:t>便は納入量にばらつきがある</a:t>
            </a:r>
            <a:endParaRPr lang="en-US" altLang="ja-JP" dirty="0"/>
          </a:p>
          <a:p>
            <a:r>
              <a:rPr lang="ja-JP" altLang="en-US" b="1" dirty="0"/>
              <a:t>→◇相関が高くない理由</a:t>
            </a:r>
            <a:endParaRPr lang="en-US" altLang="ja-JP" b="1" dirty="0"/>
          </a:p>
          <a:p>
            <a:r>
              <a:rPr lang="ja-JP" altLang="en-US" dirty="0"/>
              <a:t>　・</a:t>
            </a:r>
            <a:r>
              <a:rPr lang="ja-JP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複雑に要因が絡んでいる　→　次ページ検証</a:t>
            </a:r>
            <a:endParaRPr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12" y="2267768"/>
            <a:ext cx="1436252" cy="14592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楕円 6">
            <a:extLst>
              <a:ext uri="{FF2B5EF4-FFF2-40B4-BE49-F238E27FC236}">
                <a16:creationId xmlns="" xmlns:a16="http://schemas.microsoft.com/office/drawing/2014/main" id="{4E3AD0AA-5E03-4021-A673-F22C184DDA7D}"/>
              </a:ext>
            </a:extLst>
          </p:cNvPr>
          <p:cNvSpPr/>
          <p:nvPr/>
        </p:nvSpPr>
        <p:spPr>
          <a:xfrm>
            <a:off x="7435915" y="3727000"/>
            <a:ext cx="1431277" cy="572010"/>
          </a:xfrm>
          <a:prstGeom prst="ellipse">
            <a:avLst/>
          </a:prstGeom>
          <a:solidFill>
            <a:schemeClr val="accent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dirty="0"/>
              <a:t>かんばん数</a:t>
            </a:r>
          </a:p>
        </p:txBody>
      </p:sp>
      <p:sp>
        <p:nvSpPr>
          <p:cNvPr id="33" name="楕円 32">
            <a:extLst>
              <a:ext uri="{FF2B5EF4-FFF2-40B4-BE49-F238E27FC236}">
                <a16:creationId xmlns="" xmlns:a16="http://schemas.microsoft.com/office/drawing/2014/main" id="{E7A79069-6A42-4FFB-9AC0-B8CFFC558006}"/>
              </a:ext>
            </a:extLst>
          </p:cNvPr>
          <p:cNvSpPr/>
          <p:nvPr/>
        </p:nvSpPr>
        <p:spPr>
          <a:xfrm>
            <a:off x="9582831" y="4530092"/>
            <a:ext cx="1431277" cy="572010"/>
          </a:xfrm>
          <a:prstGeom prst="ellipse">
            <a:avLst/>
          </a:prstGeom>
          <a:solidFill>
            <a:schemeClr val="accent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dirty="0"/>
              <a:t>トラックの到着</a:t>
            </a:r>
          </a:p>
        </p:txBody>
      </p:sp>
      <p:sp>
        <p:nvSpPr>
          <p:cNvPr id="34" name="楕円 33">
            <a:extLst>
              <a:ext uri="{FF2B5EF4-FFF2-40B4-BE49-F238E27FC236}">
                <a16:creationId xmlns="" xmlns:a16="http://schemas.microsoft.com/office/drawing/2014/main" id="{146E35C0-7A89-42D2-94D6-2AA5EE350240}"/>
              </a:ext>
            </a:extLst>
          </p:cNvPr>
          <p:cNvSpPr/>
          <p:nvPr/>
        </p:nvSpPr>
        <p:spPr>
          <a:xfrm>
            <a:off x="7435915" y="4545294"/>
            <a:ext cx="1431277" cy="572010"/>
          </a:xfrm>
          <a:prstGeom prst="ellipse">
            <a:avLst/>
          </a:prstGeom>
          <a:solidFill>
            <a:schemeClr val="accent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dirty="0"/>
              <a:t>入庫作業</a:t>
            </a:r>
          </a:p>
        </p:txBody>
      </p:sp>
      <p:sp>
        <p:nvSpPr>
          <p:cNvPr id="36" name="楕円 35">
            <a:extLst>
              <a:ext uri="{FF2B5EF4-FFF2-40B4-BE49-F238E27FC236}">
                <a16:creationId xmlns="" xmlns:a16="http://schemas.microsoft.com/office/drawing/2014/main" id="{27ECBC9D-E8A1-4E61-A536-166D65AE9DAC}"/>
              </a:ext>
            </a:extLst>
          </p:cNvPr>
          <p:cNvSpPr/>
          <p:nvPr/>
        </p:nvSpPr>
        <p:spPr>
          <a:xfrm>
            <a:off x="8507388" y="5416752"/>
            <a:ext cx="1431277" cy="572010"/>
          </a:xfrm>
          <a:prstGeom prst="ellipse">
            <a:avLst/>
          </a:prstGeom>
          <a:solidFill>
            <a:schemeClr val="accent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200" dirty="0"/>
              <a:t>LT</a:t>
            </a:r>
            <a:endParaRPr kumimoji="1" lang="ja-JP" altLang="en-US" sz="1200" dirty="0"/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="" xmlns:a16="http://schemas.microsoft.com/office/drawing/2014/main" id="{3F52E8E5-DE0C-4590-A31E-AC624074F9F9}"/>
              </a:ext>
            </a:extLst>
          </p:cNvPr>
          <p:cNvCxnSpPr>
            <a:cxnSpLocks/>
            <a:stCxn id="7" idx="4"/>
            <a:endCxn id="34" idx="0"/>
          </p:cNvCxnSpPr>
          <p:nvPr/>
        </p:nvCxnSpPr>
        <p:spPr>
          <a:xfrm>
            <a:off x="8151554" y="4299010"/>
            <a:ext cx="0" cy="2462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="" xmlns:a16="http://schemas.microsoft.com/office/drawing/2014/main" id="{5CC4F289-065B-4833-8FF3-5C02201C3825}"/>
              </a:ext>
            </a:extLst>
          </p:cNvPr>
          <p:cNvCxnSpPr>
            <a:cxnSpLocks/>
            <a:stCxn id="33" idx="4"/>
            <a:endCxn id="36" idx="7"/>
          </p:cNvCxnSpPr>
          <p:nvPr/>
        </p:nvCxnSpPr>
        <p:spPr>
          <a:xfrm flipH="1">
            <a:off x="9729059" y="5102102"/>
            <a:ext cx="569411" cy="398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="" xmlns:a16="http://schemas.microsoft.com/office/drawing/2014/main" id="{BD3C85BC-995A-4790-A652-1A12E673558C}"/>
              </a:ext>
            </a:extLst>
          </p:cNvPr>
          <p:cNvCxnSpPr>
            <a:cxnSpLocks/>
            <a:stCxn id="34" idx="4"/>
            <a:endCxn id="36" idx="1"/>
          </p:cNvCxnSpPr>
          <p:nvPr/>
        </p:nvCxnSpPr>
        <p:spPr>
          <a:xfrm>
            <a:off x="8151554" y="5117304"/>
            <a:ext cx="565440" cy="3832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="" xmlns:a16="http://schemas.microsoft.com/office/drawing/2014/main" id="{64CD44B9-B865-4F3D-BFE0-DFC4885DAE2A}"/>
              </a:ext>
            </a:extLst>
          </p:cNvPr>
          <p:cNvSpPr txBox="1"/>
          <p:nvPr/>
        </p:nvSpPr>
        <p:spPr>
          <a:xfrm>
            <a:off x="8151553" y="6123801"/>
            <a:ext cx="3036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ネットワーク図イメージ</a:t>
            </a:r>
          </a:p>
        </p:txBody>
      </p:sp>
      <p:cxnSp>
        <p:nvCxnSpPr>
          <p:cNvPr id="71" name="直線矢印コネクタ 70">
            <a:extLst>
              <a:ext uri="{FF2B5EF4-FFF2-40B4-BE49-F238E27FC236}">
                <a16:creationId xmlns="" xmlns:a16="http://schemas.microsoft.com/office/drawing/2014/main" id="{497B2F50-78D4-4F1F-B407-868B4FF24089}"/>
              </a:ext>
            </a:extLst>
          </p:cNvPr>
          <p:cNvCxnSpPr>
            <a:cxnSpLocks/>
            <a:stCxn id="7" idx="5"/>
            <a:endCxn id="36" idx="0"/>
          </p:cNvCxnSpPr>
          <p:nvPr/>
        </p:nvCxnSpPr>
        <p:spPr>
          <a:xfrm>
            <a:off x="8657586" y="4215241"/>
            <a:ext cx="565441" cy="120151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楕円 75">
            <a:extLst>
              <a:ext uri="{FF2B5EF4-FFF2-40B4-BE49-F238E27FC236}">
                <a16:creationId xmlns="" xmlns:a16="http://schemas.microsoft.com/office/drawing/2014/main" id="{B99D3CE9-27B3-44EF-9912-A61BC8AF2CCC}"/>
              </a:ext>
            </a:extLst>
          </p:cNvPr>
          <p:cNvSpPr/>
          <p:nvPr/>
        </p:nvSpPr>
        <p:spPr>
          <a:xfrm>
            <a:off x="10439901" y="5308912"/>
            <a:ext cx="1431277" cy="572010"/>
          </a:xfrm>
          <a:prstGeom prst="ellipse">
            <a:avLst/>
          </a:prstGeom>
          <a:solidFill>
            <a:schemeClr val="accent5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sz="1200" dirty="0"/>
              <a:t>？？</a:t>
            </a:r>
          </a:p>
        </p:txBody>
      </p:sp>
      <p:sp>
        <p:nvSpPr>
          <p:cNvPr id="77" name="吹き出し: 角を丸めた四角形 76">
            <a:extLst>
              <a:ext uri="{FF2B5EF4-FFF2-40B4-BE49-F238E27FC236}">
                <a16:creationId xmlns="" xmlns:a16="http://schemas.microsoft.com/office/drawing/2014/main" id="{05073961-E161-42BF-99A8-337A24835C3D}"/>
              </a:ext>
            </a:extLst>
          </p:cNvPr>
          <p:cNvSpPr/>
          <p:nvPr/>
        </p:nvSpPr>
        <p:spPr>
          <a:xfrm>
            <a:off x="9017390" y="3721837"/>
            <a:ext cx="2605278" cy="686815"/>
          </a:xfrm>
          <a:prstGeom prst="wedgeRoundRectCallout">
            <a:avLst>
              <a:gd name="adj1" fmla="val -50584"/>
              <a:gd name="adj2" fmla="val 114930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dirty="0"/>
              <a:t>この考えは安易</a:t>
            </a:r>
            <a:r>
              <a:rPr lang="ja-JP" altLang="en-US" dirty="0"/>
              <a:t>。。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1726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57F6921E-9390-4464-95A3-7B7850B397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ja-JP" altLang="en-US" dirty="0"/>
              <a:t>◇目的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LT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が伸びるのが、「トラックの遅れが原因なのか」それとも「入庫作業の遅れ」が原因なのかを調べる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ja-JP" sz="18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かんばん数が多い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┠</a:t>
            </a:r>
            <a:r>
              <a:rPr kumimoji="1" lang="ja-JP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物流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</a:rPr>
              <a:t>C</a:t>
            </a:r>
            <a:r>
              <a:rPr lang="ja-JP" altLang="en-US" sz="1800" b="0" dirty="0"/>
              <a:t>内の搬送作業に時間がかかる　→　トラックが遅れる？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</a:endParaRPr>
          </a:p>
          <a:p>
            <a:r>
              <a:rPr lang="en-US" altLang="ja-JP" sz="1800" b="0" dirty="0" smtClean="0"/>
              <a:t>┗</a:t>
            </a:r>
            <a:r>
              <a:rPr lang="ja-JP" altLang="en-US" sz="1800" b="0" dirty="0" smtClean="0"/>
              <a:t>入庫作業に時間がかかる</a:t>
            </a:r>
            <a:endParaRPr lang="en-US" altLang="ja-JP" sz="1800" b="0" dirty="0" smtClean="0"/>
          </a:p>
          <a:p>
            <a:endParaRPr lang="en-US" altLang="ja-JP" dirty="0"/>
          </a:p>
          <a:p>
            <a:r>
              <a:rPr kumimoji="1" lang="ja-JP" altLang="en-US" dirty="0"/>
              <a:t>◇分析方法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DA6545EC-3CDB-4941-8502-5B54D6D81E9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 smtClean="0"/>
              <a:t>詳細分析</a:t>
            </a:r>
            <a:r>
              <a:rPr lang="ja-JP" altLang="en-US" b="0" dirty="0">
                <a:solidFill>
                  <a:schemeClr val="tx1"/>
                </a:solidFill>
              </a:rPr>
              <a:t>❷</a:t>
            </a:r>
            <a:endParaRPr lang="ja-JP" altLang="en-US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9B060E93-7C6B-42E3-B764-9CA1E19FD0D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19" y="3227294"/>
            <a:ext cx="5406452" cy="302638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954469" y="3388694"/>
            <a:ext cx="669396" cy="262019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643568" y="3349442"/>
            <a:ext cx="2863698" cy="2620192"/>
          </a:xfrm>
          <a:prstGeom prst="rect">
            <a:avLst/>
          </a:prstGeom>
          <a:solidFill>
            <a:srgbClr val="405395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496857" y="3341418"/>
            <a:ext cx="731895" cy="262019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472690" y="3547169"/>
            <a:ext cx="48839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ja-JP" altLang="en-US" dirty="0" smtClean="0"/>
              <a:t>アイデア</a:t>
            </a:r>
            <a:endParaRPr lang="en-US" altLang="ja-JP" dirty="0" smtClean="0"/>
          </a:p>
          <a:p>
            <a:pPr lvl="0">
              <a:defRPr/>
            </a:pPr>
            <a:endParaRPr lang="en-US" altLang="ja-JP" dirty="0"/>
          </a:p>
          <a:p>
            <a:pPr lvl="0">
              <a:defRPr/>
            </a:pPr>
            <a:r>
              <a:rPr lang="ja-JP" altLang="en-US" dirty="0" smtClean="0"/>
              <a:t>入庫数の山がどこにあるかで早着遅着なのか判断する</a:t>
            </a:r>
            <a:endParaRPr lang="en-US" altLang="ja-JP" dirty="0" smtClean="0"/>
          </a:p>
          <a:p>
            <a:pPr lvl="0">
              <a:defRPr/>
            </a:pPr>
            <a:endParaRPr lang="en-US" altLang="ja-JP" dirty="0"/>
          </a:p>
          <a:p>
            <a:pPr lvl="0">
              <a:defRPr/>
            </a:pPr>
            <a:r>
              <a:rPr lang="ja-JP" altLang="en-US" dirty="0" smtClean="0"/>
              <a:t>黄色：工場到着日時前の１時間</a:t>
            </a:r>
            <a:endParaRPr lang="en-US" altLang="ja-JP" dirty="0" smtClean="0"/>
          </a:p>
          <a:p>
            <a:pPr lvl="0">
              <a:defRPr/>
            </a:pPr>
            <a:r>
              <a:rPr lang="ja-JP" altLang="en-US" dirty="0" smtClean="0"/>
              <a:t>青：入庫基準滞留時間</a:t>
            </a:r>
            <a:endParaRPr lang="en-US" altLang="ja-JP" dirty="0" smtClean="0"/>
          </a:p>
          <a:p>
            <a:pPr lvl="0">
              <a:defRPr/>
            </a:pPr>
            <a:r>
              <a:rPr lang="ja-JP" altLang="en-US" dirty="0" smtClean="0"/>
              <a:t>赤：入庫基準滞留時間外</a:t>
            </a:r>
            <a:endParaRPr lang="en-US" altLang="ja-JP" dirty="0"/>
          </a:p>
        </p:txBody>
      </p:sp>
      <p:sp>
        <p:nvSpPr>
          <p:cNvPr id="10" name="正方形/長方形 9"/>
          <p:cNvSpPr/>
          <p:nvPr/>
        </p:nvSpPr>
        <p:spPr>
          <a:xfrm>
            <a:off x="0" y="3775276"/>
            <a:ext cx="4154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ja-JP" altLang="en-US" dirty="0" smtClean="0"/>
              <a:t>入</a:t>
            </a:r>
            <a:endParaRPr lang="en-US" altLang="ja-JP" dirty="0" smtClean="0"/>
          </a:p>
          <a:p>
            <a:pPr lvl="0">
              <a:defRPr/>
            </a:pPr>
            <a:r>
              <a:rPr lang="ja-JP" altLang="en-US" dirty="0" smtClean="0"/>
              <a:t>庫</a:t>
            </a:r>
            <a:endParaRPr lang="en-US" altLang="ja-JP" dirty="0" smtClean="0"/>
          </a:p>
          <a:p>
            <a:pPr lvl="0">
              <a:defRPr/>
            </a:pPr>
            <a:r>
              <a:rPr lang="ja-JP" altLang="en-US" dirty="0" smtClean="0"/>
              <a:t>数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74491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sz="1800" dirty="0" smtClean="0"/>
              <a:t>◇</a:t>
            </a:r>
            <a:r>
              <a:rPr kumimoji="1" lang="ja-JP" altLang="en-US" sz="1800" dirty="0" smtClean="0"/>
              <a:t>結果</a:t>
            </a:r>
            <a:endParaRPr kumimoji="1" lang="en-US" altLang="ja-JP" sz="1800" dirty="0" smtClean="0"/>
          </a:p>
          <a:p>
            <a:r>
              <a:rPr lang="ja-JP" altLang="en-US" sz="1800" b="0" dirty="0" smtClean="0"/>
              <a:t>想定と異なる結果。便毎にピーク位置が</a:t>
            </a:r>
            <a:r>
              <a:rPr lang="ja-JP" altLang="en-US" sz="1800" b="0" dirty="0" smtClean="0"/>
              <a:t>違う</a:t>
            </a:r>
            <a:r>
              <a:rPr lang="ja-JP" altLang="en-US" sz="1800" b="0" dirty="0" smtClean="0"/>
              <a:t>（毎回</a:t>
            </a:r>
            <a:endParaRPr kumimoji="1" lang="en-US" altLang="ja-JP" sz="1800" dirty="0" smtClean="0"/>
          </a:p>
          <a:p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21" y="1508518"/>
            <a:ext cx="7877138" cy="3631857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839966" y="1650119"/>
            <a:ext cx="769968" cy="2620192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1612339" y="1652508"/>
            <a:ext cx="2997471" cy="2620192"/>
          </a:xfrm>
          <a:prstGeom prst="rect">
            <a:avLst/>
          </a:prstGeom>
          <a:solidFill>
            <a:srgbClr val="405395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604623" y="1654897"/>
            <a:ext cx="2997471" cy="262019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339658" y="1494208"/>
            <a:ext cx="3512356" cy="313932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・</a:t>
            </a:r>
            <a:r>
              <a:rPr lang="en-US" altLang="ja-JP" dirty="0" smtClean="0"/>
              <a:t>1</a:t>
            </a:r>
            <a:r>
              <a:rPr lang="ja-JP" altLang="en-US" dirty="0" smtClean="0"/>
              <a:t>便と</a:t>
            </a:r>
            <a:r>
              <a:rPr lang="en-US" altLang="ja-JP" dirty="0" smtClean="0"/>
              <a:t>6</a:t>
            </a:r>
            <a:r>
              <a:rPr lang="ja-JP" altLang="en-US" dirty="0" smtClean="0"/>
              <a:t>便は工場到着日時の</a:t>
            </a:r>
            <a:r>
              <a:rPr lang="en-US" altLang="ja-JP" dirty="0" smtClean="0"/>
              <a:t>1</a:t>
            </a:r>
            <a:r>
              <a:rPr lang="ja-JP" altLang="en-US" dirty="0" smtClean="0"/>
              <a:t>時間前から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時間後までの入庫が多い。</a:t>
            </a:r>
            <a:endParaRPr lang="en-US" altLang="ja-JP" dirty="0" smtClean="0"/>
          </a:p>
          <a:p>
            <a:r>
              <a:rPr lang="en-US" altLang="ja-JP" dirty="0" smtClean="0"/>
              <a:t>→</a:t>
            </a:r>
            <a:r>
              <a:rPr lang="ja-JP" altLang="en-US" dirty="0" smtClean="0"/>
              <a:t>早着が多い？</a:t>
            </a:r>
            <a:r>
              <a:rPr lang="ja-JP" altLang="en-US" dirty="0" smtClean="0">
                <a:solidFill>
                  <a:srgbClr val="FF0000"/>
                </a:solidFill>
              </a:rPr>
              <a:t>早着が多いため、</a:t>
            </a:r>
            <a:r>
              <a:rPr lang="en-US" altLang="ja-JP" dirty="0" smtClean="0">
                <a:solidFill>
                  <a:srgbClr val="FF0000"/>
                </a:solidFill>
              </a:rPr>
              <a:t>LT</a:t>
            </a:r>
            <a:r>
              <a:rPr lang="ja-JP" altLang="en-US" dirty="0" smtClean="0">
                <a:solidFill>
                  <a:srgbClr val="FF0000"/>
                </a:solidFill>
              </a:rPr>
              <a:t>が短くなっていた可能性がある</a:t>
            </a:r>
            <a:endParaRPr lang="en-US" altLang="ja-JP" dirty="0" smtClean="0">
              <a:solidFill>
                <a:srgbClr val="FF0000"/>
              </a:solidFill>
            </a:endParaRPr>
          </a:p>
          <a:p>
            <a:endParaRPr lang="en-US" altLang="ja-JP" dirty="0" smtClean="0"/>
          </a:p>
          <a:p>
            <a:r>
              <a:rPr lang="ja-JP" altLang="en-US" dirty="0" smtClean="0"/>
              <a:t>・</a:t>
            </a:r>
            <a:r>
              <a:rPr lang="en-US" altLang="ja-JP" dirty="0" smtClean="0"/>
              <a:t>4</a:t>
            </a:r>
            <a:r>
              <a:rPr lang="ja-JP" altLang="en-US" dirty="0" smtClean="0"/>
              <a:t>便と</a:t>
            </a:r>
            <a:r>
              <a:rPr lang="en-US" altLang="ja-JP" dirty="0" smtClean="0"/>
              <a:t>5</a:t>
            </a:r>
            <a:r>
              <a:rPr lang="ja-JP" altLang="en-US" dirty="0" smtClean="0"/>
              <a:t>便は</a:t>
            </a:r>
            <a:r>
              <a:rPr lang="ja-JP" altLang="en-US" dirty="0"/>
              <a:t>工場到着日時</a:t>
            </a:r>
            <a:r>
              <a:rPr lang="ja-JP" altLang="en-US" dirty="0" smtClean="0"/>
              <a:t>の</a:t>
            </a:r>
            <a:r>
              <a:rPr lang="en-US" altLang="ja-JP" dirty="0" smtClean="0"/>
              <a:t>1-2</a:t>
            </a:r>
            <a:r>
              <a:rPr lang="ja-JP" altLang="en-US" dirty="0" smtClean="0"/>
              <a:t>時間後から入庫</a:t>
            </a:r>
            <a:r>
              <a:rPr lang="ja-JP" altLang="en-US" dirty="0"/>
              <a:t>が多い</a:t>
            </a:r>
            <a:r>
              <a:rPr lang="ja-JP" altLang="en-US" dirty="0" smtClean="0"/>
              <a:t>。荷下ろしが</a:t>
            </a:r>
            <a:r>
              <a:rPr lang="en-US" altLang="ja-JP" dirty="0" smtClean="0"/>
              <a:t>1</a:t>
            </a:r>
            <a:r>
              <a:rPr lang="ja-JP" altLang="en-US" dirty="0" smtClean="0"/>
              <a:t>時間だとすると正常。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2" y="5194024"/>
            <a:ext cx="10939552" cy="10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42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C7F64AAC-85CA-444E-A79A-5DCA97B0D6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E142C062-98CD-4090-8D88-D96F97F6A98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1831D08C-8A24-448B-93F4-6DA48F877C2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9D9D5A8B-7949-4E82-9B39-68D17B8B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7" y="767396"/>
            <a:ext cx="4295977" cy="21073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="" xmlns:a16="http://schemas.microsoft.com/office/drawing/2014/main" id="{FE021844-B45D-4830-AD9E-40C1BC2A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874" y="767396"/>
            <a:ext cx="1436252" cy="145923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829F5140-DD2A-4171-BF3E-5B4095921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64" y="3049390"/>
            <a:ext cx="3988778" cy="196412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DB823CDC-EDA5-4722-9CC2-A0AFE6BE0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34" y="5159883"/>
            <a:ext cx="3999608" cy="194085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="" xmlns:a16="http://schemas.microsoft.com/office/drawing/2014/main" id="{D3775FD0-A17A-421B-8C61-23BE077F2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990" y="767396"/>
            <a:ext cx="4151719" cy="201915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="" xmlns:a16="http://schemas.microsoft.com/office/drawing/2014/main" id="{3AD03FA6-78F6-459D-9BDA-3C85F6FE49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990" y="2970829"/>
            <a:ext cx="4143153" cy="204349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="" xmlns:a16="http://schemas.microsoft.com/office/drawing/2014/main" id="{E6DFC3A5-2134-420F-810A-40F875A5F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0561" y="5377563"/>
            <a:ext cx="4797669" cy="231838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="" xmlns:a16="http://schemas.microsoft.com/office/drawing/2014/main" id="{57EB931B-6017-492D-A957-2BAE7CC895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033" y="-2001748"/>
            <a:ext cx="11318528" cy="1787877"/>
          </a:xfrm>
          <a:prstGeom prst="rect">
            <a:avLst/>
          </a:prstGeom>
        </p:spPr>
      </p:pic>
      <p:cxnSp>
        <p:nvCxnSpPr>
          <p:cNvPr id="22" name="直線コネクタ 21">
            <a:extLst>
              <a:ext uri="{FF2B5EF4-FFF2-40B4-BE49-F238E27FC236}">
                <a16:creationId xmlns="" xmlns:a16="http://schemas.microsoft.com/office/drawing/2014/main" id="{9831E484-B11F-4F62-95EF-456AA98EB599}"/>
              </a:ext>
            </a:extLst>
          </p:cNvPr>
          <p:cNvCxnSpPr>
            <a:cxnSpLocks/>
          </p:cNvCxnSpPr>
          <p:nvPr/>
        </p:nvCxnSpPr>
        <p:spPr>
          <a:xfrm flipH="1">
            <a:off x="2514772" y="788780"/>
            <a:ext cx="8566" cy="199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="" xmlns:a16="http://schemas.microsoft.com/office/drawing/2014/main" id="{736ACD88-0148-4923-816E-7E454198A51A}"/>
              </a:ext>
            </a:extLst>
          </p:cNvPr>
          <p:cNvCxnSpPr>
            <a:cxnSpLocks/>
          </p:cNvCxnSpPr>
          <p:nvPr/>
        </p:nvCxnSpPr>
        <p:spPr>
          <a:xfrm flipH="1">
            <a:off x="3586375" y="822519"/>
            <a:ext cx="8566" cy="199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="" xmlns:a16="http://schemas.microsoft.com/office/drawing/2014/main" id="{FED0709A-1D84-4D73-ADF3-93DB406C1D69}"/>
              </a:ext>
            </a:extLst>
          </p:cNvPr>
          <p:cNvCxnSpPr>
            <a:cxnSpLocks/>
          </p:cNvCxnSpPr>
          <p:nvPr/>
        </p:nvCxnSpPr>
        <p:spPr>
          <a:xfrm flipH="1">
            <a:off x="3117158" y="2910103"/>
            <a:ext cx="8566" cy="199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="" xmlns:a16="http://schemas.microsoft.com/office/drawing/2014/main" id="{55532815-7AED-4F30-A3FF-946D4817C990}"/>
              </a:ext>
            </a:extLst>
          </p:cNvPr>
          <p:cNvCxnSpPr>
            <a:cxnSpLocks/>
          </p:cNvCxnSpPr>
          <p:nvPr/>
        </p:nvCxnSpPr>
        <p:spPr>
          <a:xfrm flipH="1">
            <a:off x="3811584" y="2891540"/>
            <a:ext cx="8566" cy="199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="" xmlns:a16="http://schemas.microsoft.com/office/drawing/2014/main" id="{9B587DAF-CB48-4BCE-B688-1A72CE543719}"/>
              </a:ext>
            </a:extLst>
          </p:cNvPr>
          <p:cNvCxnSpPr>
            <a:cxnSpLocks/>
          </p:cNvCxnSpPr>
          <p:nvPr/>
        </p:nvCxnSpPr>
        <p:spPr>
          <a:xfrm flipH="1">
            <a:off x="3570889" y="5013515"/>
            <a:ext cx="8566" cy="199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="" xmlns:a16="http://schemas.microsoft.com/office/drawing/2014/main" id="{E454420A-661A-4D59-95EC-76738C27D081}"/>
              </a:ext>
            </a:extLst>
          </p:cNvPr>
          <p:cNvCxnSpPr>
            <a:cxnSpLocks/>
          </p:cNvCxnSpPr>
          <p:nvPr/>
        </p:nvCxnSpPr>
        <p:spPr>
          <a:xfrm flipH="1">
            <a:off x="4057507" y="4994878"/>
            <a:ext cx="8566" cy="199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="" xmlns:a16="http://schemas.microsoft.com/office/drawing/2014/main" id="{924D9E90-91F8-4B1F-AB7F-2F3C837D79A2}"/>
              </a:ext>
            </a:extLst>
          </p:cNvPr>
          <p:cNvCxnSpPr>
            <a:cxnSpLocks/>
          </p:cNvCxnSpPr>
          <p:nvPr/>
        </p:nvCxnSpPr>
        <p:spPr>
          <a:xfrm flipH="1">
            <a:off x="11163749" y="710219"/>
            <a:ext cx="8566" cy="199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="" xmlns:a16="http://schemas.microsoft.com/office/drawing/2014/main" id="{FD7205A8-EBDC-48D1-AAC3-6DDAB4EFDC98}"/>
              </a:ext>
            </a:extLst>
          </p:cNvPr>
          <p:cNvCxnSpPr>
            <a:cxnSpLocks/>
          </p:cNvCxnSpPr>
          <p:nvPr/>
        </p:nvCxnSpPr>
        <p:spPr>
          <a:xfrm flipH="1">
            <a:off x="7845048" y="1482585"/>
            <a:ext cx="11488" cy="1181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="" xmlns:a16="http://schemas.microsoft.com/office/drawing/2014/main" id="{9FE56D8B-2D7A-4488-9AA8-50C810233C3A}"/>
              </a:ext>
            </a:extLst>
          </p:cNvPr>
          <p:cNvCxnSpPr>
            <a:cxnSpLocks/>
          </p:cNvCxnSpPr>
          <p:nvPr/>
        </p:nvCxnSpPr>
        <p:spPr>
          <a:xfrm flipH="1">
            <a:off x="8107561" y="2874733"/>
            <a:ext cx="8566" cy="199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="" xmlns:a16="http://schemas.microsoft.com/office/drawing/2014/main" id="{833D36C9-186C-462B-AED0-8A479CA9D9EF}"/>
              </a:ext>
            </a:extLst>
          </p:cNvPr>
          <p:cNvCxnSpPr>
            <a:cxnSpLocks/>
          </p:cNvCxnSpPr>
          <p:nvPr/>
        </p:nvCxnSpPr>
        <p:spPr>
          <a:xfrm flipH="1">
            <a:off x="8698209" y="2961775"/>
            <a:ext cx="8566" cy="199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="" xmlns:a16="http://schemas.microsoft.com/office/drawing/2014/main" id="{3B72D9A1-A75A-4650-9AAF-215C773D1E83}"/>
              </a:ext>
            </a:extLst>
          </p:cNvPr>
          <p:cNvCxnSpPr>
            <a:cxnSpLocks/>
          </p:cNvCxnSpPr>
          <p:nvPr/>
        </p:nvCxnSpPr>
        <p:spPr>
          <a:xfrm flipH="1">
            <a:off x="8688869" y="5502547"/>
            <a:ext cx="8566" cy="199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="" xmlns:a16="http://schemas.microsoft.com/office/drawing/2014/main" id="{15878E5F-9762-4486-A4D7-E327FA693BCA}"/>
              </a:ext>
            </a:extLst>
          </p:cNvPr>
          <p:cNvCxnSpPr>
            <a:cxnSpLocks/>
          </p:cNvCxnSpPr>
          <p:nvPr/>
        </p:nvCxnSpPr>
        <p:spPr>
          <a:xfrm flipH="1">
            <a:off x="9762921" y="5550481"/>
            <a:ext cx="8566" cy="19970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>
            <a:extLst>
              <a:ext uri="{FF2B5EF4-FFF2-40B4-BE49-F238E27FC236}">
                <a16:creationId xmlns="" xmlns:a16="http://schemas.microsoft.com/office/drawing/2014/main" id="{7EB1243B-D266-489B-BEF0-8C7F94DCD162}"/>
              </a:ext>
            </a:extLst>
          </p:cNvPr>
          <p:cNvSpPr/>
          <p:nvPr/>
        </p:nvSpPr>
        <p:spPr>
          <a:xfrm>
            <a:off x="12236384" y="0"/>
            <a:ext cx="493914" cy="33892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dirty="0"/>
              <a:t>トラック早着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="" xmlns:a16="http://schemas.microsoft.com/office/drawing/2014/main" id="{04165BB0-970E-41BA-B953-5B337695EA6F}"/>
              </a:ext>
            </a:extLst>
          </p:cNvPr>
          <p:cNvSpPr/>
          <p:nvPr/>
        </p:nvSpPr>
        <p:spPr>
          <a:xfrm>
            <a:off x="12769020" y="0"/>
            <a:ext cx="2254529" cy="33892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dirty="0"/>
              <a:t>入庫滞留時間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="" xmlns:a16="http://schemas.microsoft.com/office/drawing/2014/main" id="{6DFA2FA0-10D9-4808-ADBA-114F08C40D71}"/>
              </a:ext>
            </a:extLst>
          </p:cNvPr>
          <p:cNvSpPr/>
          <p:nvPr/>
        </p:nvSpPr>
        <p:spPr>
          <a:xfrm>
            <a:off x="15051812" y="0"/>
            <a:ext cx="2254529" cy="33892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dirty="0"/>
              <a:t>入庫滞留時間外</a:t>
            </a:r>
          </a:p>
        </p:txBody>
      </p:sp>
      <p:sp>
        <p:nvSpPr>
          <p:cNvPr id="41" name="正方形/長方形 40">
            <a:extLst>
              <a:ext uri="{FF2B5EF4-FFF2-40B4-BE49-F238E27FC236}">
                <a16:creationId xmlns="" xmlns:a16="http://schemas.microsoft.com/office/drawing/2014/main" id="{F26B8210-3472-4AE9-A453-06B7F16066F0}"/>
              </a:ext>
            </a:extLst>
          </p:cNvPr>
          <p:cNvSpPr/>
          <p:nvPr/>
        </p:nvSpPr>
        <p:spPr>
          <a:xfrm>
            <a:off x="12769019" y="3429000"/>
            <a:ext cx="717519" cy="33892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dirty="0"/>
              <a:t>入庫早</a:t>
            </a:r>
          </a:p>
        </p:txBody>
      </p:sp>
      <p:sp>
        <p:nvSpPr>
          <p:cNvPr id="42" name="正方形/長方形 41">
            <a:extLst>
              <a:ext uri="{FF2B5EF4-FFF2-40B4-BE49-F238E27FC236}">
                <a16:creationId xmlns="" xmlns:a16="http://schemas.microsoft.com/office/drawing/2014/main" id="{FDC8A001-0034-43F2-B582-E9F23097C6C1}"/>
              </a:ext>
            </a:extLst>
          </p:cNvPr>
          <p:cNvSpPr/>
          <p:nvPr/>
        </p:nvSpPr>
        <p:spPr>
          <a:xfrm>
            <a:off x="13601561" y="3429000"/>
            <a:ext cx="552430" cy="33892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dirty="0"/>
              <a:t>入庫早</a:t>
            </a:r>
          </a:p>
        </p:txBody>
      </p:sp>
      <p:sp>
        <p:nvSpPr>
          <p:cNvPr id="43" name="正方形/長方形 42">
            <a:extLst>
              <a:ext uri="{FF2B5EF4-FFF2-40B4-BE49-F238E27FC236}">
                <a16:creationId xmlns="" xmlns:a16="http://schemas.microsoft.com/office/drawing/2014/main" id="{B7EFE201-C06A-454B-B51A-927DF278DFFA}"/>
              </a:ext>
            </a:extLst>
          </p:cNvPr>
          <p:cNvSpPr/>
          <p:nvPr/>
        </p:nvSpPr>
        <p:spPr>
          <a:xfrm>
            <a:off x="14269014" y="3429000"/>
            <a:ext cx="754535" cy="33892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ja-JP" altLang="en-US" dirty="0"/>
              <a:t>入庫早</a:t>
            </a:r>
          </a:p>
        </p:txBody>
      </p:sp>
    </p:spTree>
    <p:extLst>
      <p:ext uri="{BB962C8B-B14F-4D97-AF65-F5344CB8AC3E}">
        <p14:creationId xmlns:p14="http://schemas.microsoft.com/office/powerpoint/2010/main" val="4111360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ja-JP" altLang="en-US" dirty="0"/>
              <a:t>今年度の</a:t>
            </a:r>
            <a:r>
              <a:rPr lang="en-US" altLang="ja-JP" dirty="0"/>
              <a:t>〇〇</a:t>
            </a:r>
            <a:r>
              <a:rPr lang="ja-JP" altLang="en-US" dirty="0"/>
              <a:t>が開催しました。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画像</a:t>
            </a:r>
            <a:endParaRPr lang="en-US" altLang="ja-JP" dirty="0"/>
          </a:p>
          <a:p>
            <a:r>
              <a:rPr lang="ja-JP" altLang="en-US"/>
              <a:t>テキスト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6750140" y="811319"/>
            <a:ext cx="5044966" cy="55616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486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8C9A2DC8-ECA5-466C-AD4F-77A9605E0C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ja-JP" altLang="en-US" dirty="0"/>
              <a:t>◇目的</a:t>
            </a:r>
            <a:endParaRPr kumimoji="1" lang="en-US" altLang="ja-JP" dirty="0"/>
          </a:p>
          <a:p>
            <a:r>
              <a:rPr lang="ja-JP" altLang="en-US" b="0" dirty="0"/>
              <a:t>・深夜は</a:t>
            </a:r>
            <a:r>
              <a:rPr lang="en-US" altLang="ja-JP" b="0" dirty="0"/>
              <a:t>LT</a:t>
            </a:r>
            <a:r>
              <a:rPr lang="ja-JP" altLang="en-US" b="0" dirty="0"/>
              <a:t>が短い理由</a:t>
            </a:r>
            <a:endParaRPr lang="en-US" altLang="ja-JP" b="0" dirty="0"/>
          </a:p>
          <a:p>
            <a:r>
              <a:rPr lang="ja-JP" altLang="en-US" b="0" dirty="0"/>
              <a:t>　→要因が複雑に絡んでいるので</a:t>
            </a:r>
            <a:endParaRPr lang="en-US" altLang="ja-JP" b="0" dirty="0"/>
          </a:p>
          <a:p>
            <a:r>
              <a:rPr kumimoji="1" lang="ja-JP" altLang="en-US" b="0" dirty="0"/>
              <a:t>　トラックの早着が原因か入庫作業が早いことが原因か特定する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87461070-8DAD-4704-BAD4-FB7AEB6CE8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詳細分析❷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C06E6DF7-3606-411C-BC0D-D1C280DB8DA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63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sz="1800" dirty="0"/>
              <a:t>◇</a:t>
            </a:r>
            <a:r>
              <a:rPr lang="ja-JP" altLang="en-US" sz="1800" dirty="0"/>
              <a:t>テーマ</a:t>
            </a:r>
            <a:endParaRPr lang="en-US" altLang="ja-JP" sz="1800" dirty="0"/>
          </a:p>
          <a:p>
            <a:r>
              <a:rPr lang="ja-JP" altLang="en-US" sz="1800" b="0" dirty="0"/>
              <a:t>かんばん数が多いほど、作業に時間がかかる（物流</a:t>
            </a:r>
            <a:r>
              <a:rPr lang="en-US" altLang="ja-JP" sz="1800" b="0" dirty="0"/>
              <a:t>C</a:t>
            </a:r>
            <a:r>
              <a:rPr lang="ja-JP" altLang="en-US" sz="1800" b="0" dirty="0"/>
              <a:t>内の搬送作業</a:t>
            </a:r>
            <a:r>
              <a:rPr lang="en-US" altLang="ja-JP" sz="1800" b="0" dirty="0"/>
              <a:t>/</a:t>
            </a:r>
            <a:r>
              <a:rPr lang="ja-JP" altLang="en-US" sz="1800" b="0" dirty="0"/>
              <a:t>工場内の入庫作業に時間がかかる）</a:t>
            </a:r>
            <a:endParaRPr lang="en-US" altLang="ja-JP" sz="1800" b="0" dirty="0"/>
          </a:p>
          <a:p>
            <a:endParaRPr lang="en-US" altLang="ja-JP" sz="1800" dirty="0"/>
          </a:p>
          <a:p>
            <a:r>
              <a:rPr lang="en-US" altLang="ja-JP" sz="1800" dirty="0"/>
              <a:t>◇</a:t>
            </a:r>
            <a:r>
              <a:rPr lang="ja-JP" altLang="en-US" sz="1800" dirty="0"/>
              <a:t>結果</a:t>
            </a:r>
            <a:endParaRPr lang="en-US" altLang="ja-JP" sz="1800" dirty="0"/>
          </a:p>
          <a:p>
            <a:r>
              <a:rPr lang="ja-JP" altLang="en-US" sz="1800" b="0" dirty="0"/>
              <a:t>ある日ある便の</a:t>
            </a:r>
            <a:r>
              <a:rPr lang="en-US" altLang="ja-JP" sz="1800" b="0" dirty="0"/>
              <a:t>”</a:t>
            </a:r>
            <a:r>
              <a:rPr lang="ja-JP" altLang="en-US" sz="1800" b="0" dirty="0"/>
              <a:t>荷量</a:t>
            </a:r>
            <a:r>
              <a:rPr kumimoji="1" lang="en-US" altLang="ja-JP" sz="1800" b="0" dirty="0"/>
              <a:t>”</a:t>
            </a:r>
            <a:r>
              <a:rPr kumimoji="1" lang="ja-JP" altLang="en-US" sz="1800" b="0" dirty="0"/>
              <a:t>と</a:t>
            </a:r>
            <a:r>
              <a:rPr kumimoji="1" lang="en-US" altLang="ja-JP" sz="1800" b="0" dirty="0"/>
              <a:t>”</a:t>
            </a:r>
            <a:r>
              <a:rPr kumimoji="1" lang="ja-JP" altLang="en-US" sz="1800" b="0" dirty="0"/>
              <a:t>検収入庫</a:t>
            </a:r>
            <a:r>
              <a:rPr kumimoji="1" lang="en-US" altLang="ja-JP" sz="1800" b="0" dirty="0"/>
              <a:t>LT</a:t>
            </a:r>
            <a:r>
              <a:rPr kumimoji="1" lang="ja-JP" altLang="en-US" sz="1800" b="0" dirty="0"/>
              <a:t>の設計値超過率</a:t>
            </a:r>
            <a:r>
              <a:rPr kumimoji="1" lang="en-US" altLang="ja-JP" sz="1800" b="0" dirty="0"/>
              <a:t>”</a:t>
            </a:r>
            <a:r>
              <a:rPr kumimoji="1" lang="ja-JP" altLang="en-US" sz="1800" b="0" dirty="0"/>
              <a:t>の関係（除外：</a:t>
            </a:r>
            <a:r>
              <a:rPr lang="ja-JP" altLang="ja-JP" sz="1800" b="0" dirty="0"/>
              <a:t>3</a:t>
            </a:r>
            <a:r>
              <a:rPr lang="ja-JP" altLang="en-US" sz="1800" b="0" dirty="0"/>
              <a:t>便と</a:t>
            </a:r>
            <a:r>
              <a:rPr lang="en-US" altLang="ja-JP" sz="1800" b="0" dirty="0"/>
              <a:t>4</a:t>
            </a:r>
            <a:r>
              <a:rPr lang="ja-JP" altLang="en-US" sz="1800" b="0" dirty="0"/>
              <a:t>便）</a:t>
            </a:r>
            <a:endParaRPr kumimoji="1" lang="ja-JP" altLang="en-US" sz="1800" b="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詳細分析</a:t>
            </a:r>
          </a:p>
        </p:txBody>
      </p:sp>
      <p:pic>
        <p:nvPicPr>
          <p:cNvPr id="24" name="図 23" descr="スクリーンショット 2023-10-22 10.40.2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74" y="2154110"/>
            <a:ext cx="5927044" cy="3951362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569332" y="2638642"/>
            <a:ext cx="461665" cy="2883737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ja-JP" altLang="en-US" dirty="0"/>
              <a:t>検収入庫</a:t>
            </a:r>
            <a:r>
              <a:rPr lang="en-US" altLang="ja-JP" dirty="0"/>
              <a:t>LT</a:t>
            </a:r>
            <a:r>
              <a:rPr lang="ja-JP" altLang="en-US" dirty="0"/>
              <a:t>の設計値超過率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176631" y="6004942"/>
            <a:ext cx="5419122" cy="369332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ja-JP" altLang="en-US" dirty="0"/>
              <a:t>荷量</a:t>
            </a:r>
            <a:r>
              <a:rPr lang="ja-JP" altLang="en-US" sz="1400" dirty="0"/>
              <a:t>（</a:t>
            </a:r>
            <a:r>
              <a:rPr lang="en-US" altLang="ja-JP" sz="1400" dirty="0"/>
              <a:t>=</a:t>
            </a:r>
            <a:r>
              <a:rPr lang="ja-JP" altLang="en-US" sz="1400" dirty="0"/>
              <a:t>検収日時範囲の検収かんばん数とする、荷量の推測値）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786420" y="5428332"/>
            <a:ext cx="1788095" cy="369332"/>
          </a:xfrm>
          <a:prstGeom prst="rect">
            <a:avLst/>
          </a:prstGeom>
          <a:solidFill>
            <a:srgbClr val="FFFF00"/>
          </a:solidFill>
        </p:spPr>
        <p:txBody>
          <a:bodyPr vert="horz" wrap="none">
            <a:spAutoFit/>
          </a:bodyPr>
          <a:lstStyle/>
          <a:p>
            <a:r>
              <a:rPr lang="ja-JP" altLang="en-US" dirty="0"/>
              <a:t>相関係数：</a:t>
            </a:r>
            <a:r>
              <a:rPr lang="en-US" altLang="ja-JP" dirty="0"/>
              <a:t>0.37</a:t>
            </a:r>
            <a:endParaRPr lang="ja-JP" altLang="en-US" dirty="0"/>
          </a:p>
        </p:txBody>
      </p:sp>
      <p:sp>
        <p:nvSpPr>
          <p:cNvPr id="21" name="角丸四角形吹き出し 20"/>
          <p:cNvSpPr/>
          <p:nvPr/>
        </p:nvSpPr>
        <p:spPr>
          <a:xfrm>
            <a:off x="2328446" y="2328132"/>
            <a:ext cx="2775319" cy="729013"/>
          </a:xfrm>
          <a:prstGeom prst="wedgeRoundRectCallout">
            <a:avLst>
              <a:gd name="adj1" fmla="val -59171"/>
              <a:gd name="adj2" fmla="val 17184"/>
              <a:gd name="adj3" fmla="val 16667"/>
            </a:avLst>
          </a:prstGeom>
          <a:solidFill>
            <a:srgbClr val="FFFF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9/12</a:t>
            </a:r>
            <a:r>
              <a:rPr kumimoji="1" lang="ja-JP" altLang="en-US" sz="1600" dirty="0">
                <a:solidFill>
                  <a:schemeClr val="tx1"/>
                </a:solidFill>
                <a:latin typeface="+mj-ea"/>
                <a:ea typeface="+mj-ea"/>
              </a:rPr>
              <a:t>の</a:t>
            </a:r>
            <a:r>
              <a:rPr kumimoji="1" lang="en-US" altLang="ja-JP" sz="1600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kumimoji="1" lang="ja-JP" altLang="en-US" sz="1600" dirty="0">
                <a:solidFill>
                  <a:schemeClr val="tx1"/>
                </a:solidFill>
                <a:latin typeface="+mj-ea"/>
                <a:ea typeface="+mj-ea"/>
              </a:rPr>
              <a:t>便：</a:t>
            </a:r>
            <a:r>
              <a:rPr lang="ja-JP" altLang="en-US" sz="1600" dirty="0">
                <a:solidFill>
                  <a:schemeClr val="tx1"/>
                </a:solidFill>
                <a:latin typeface="+mj-ea"/>
                <a:ea typeface="+mj-ea"/>
                <a:cs typeface="ヒラギノ角ゴ ProN"/>
              </a:rPr>
              <a:t>ﾜｲﾔﾘﾝｸﾞﾊｰﾈｽｺﾈｸﾀなど部品が</a:t>
            </a:r>
            <a:r>
              <a:rPr lang="en-US" altLang="ja-JP" sz="1600" dirty="0">
                <a:solidFill>
                  <a:schemeClr val="tx1"/>
                </a:solidFill>
                <a:latin typeface="+mj-ea"/>
                <a:ea typeface="+mj-ea"/>
                <a:cs typeface="ヒラギノ角ゴ ProN"/>
              </a:rPr>
              <a:t>2</a:t>
            </a:r>
            <a:r>
              <a:rPr lang="ja-JP" altLang="en-US" sz="1600" dirty="0">
                <a:solidFill>
                  <a:schemeClr val="tx1"/>
                </a:solidFill>
                <a:latin typeface="+mj-ea"/>
                <a:ea typeface="+mj-ea"/>
                <a:cs typeface="ヒラギノ角ゴ ProN"/>
              </a:rPr>
              <a:t>日以上留置</a:t>
            </a:r>
            <a:endParaRPr kumimoji="1" lang="ja-JP" altLang="en-US" sz="16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002" y="2251694"/>
            <a:ext cx="1436252" cy="1459232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6879498" y="2234262"/>
            <a:ext cx="531250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ja-JP" altLang="en-US" dirty="0">
                <a:solidFill>
                  <a:srgbClr val="FF0000"/>
                </a:solidFill>
              </a:rPr>
              <a:t>一度に</a:t>
            </a:r>
            <a:r>
              <a:rPr lang="en-US" altLang="ja-JP" dirty="0">
                <a:solidFill>
                  <a:srgbClr val="FF0000"/>
                </a:solidFill>
              </a:rPr>
              <a:t>800</a:t>
            </a:r>
            <a:r>
              <a:rPr lang="ja-JP" altLang="en-US" dirty="0">
                <a:solidFill>
                  <a:srgbClr val="FF0000"/>
                </a:solidFill>
              </a:rPr>
              <a:t>箱以上届くと、設計値内で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入庫までやりきれない</a:t>
            </a:r>
            <a:endParaRPr lang="en-US" altLang="ja-JP" dirty="0"/>
          </a:p>
          <a:p>
            <a:r>
              <a:rPr lang="en-US" altLang="ja-JP" dirty="0"/>
              <a:t>→</a:t>
            </a:r>
            <a:r>
              <a:rPr lang="ja-JP" altLang="en-US" dirty="0"/>
              <a:t> </a:t>
            </a:r>
            <a:r>
              <a:rPr lang="en-US" altLang="ja-JP" b="1" dirty="0"/>
              <a:t>◇</a:t>
            </a:r>
            <a:r>
              <a:rPr lang="ja-JP" altLang="en-US" b="1" dirty="0"/>
              <a:t>要因</a:t>
            </a:r>
            <a:endParaRPr lang="en-US" altLang="ja-JP" b="1" dirty="0"/>
          </a:p>
          <a:p>
            <a:r>
              <a:rPr lang="en-US" altLang="ja-JP" dirty="0"/>
              <a:t>①</a:t>
            </a:r>
            <a:r>
              <a:rPr lang="ja-JP" altLang="en-US" dirty="0"/>
              <a:t>箱数を減らす</a:t>
            </a:r>
            <a:endParaRPr lang="en-US" altLang="ja-JP" dirty="0"/>
          </a:p>
          <a:p>
            <a:r>
              <a:rPr lang="en-US" altLang="ja-JP" dirty="0"/>
              <a:t>②</a:t>
            </a:r>
            <a:r>
              <a:rPr lang="ja-JP" altLang="en-US" dirty="0"/>
              <a:t>ロボットの能力向上</a:t>
            </a:r>
            <a:endParaRPr lang="en-US" altLang="ja-JP" dirty="0"/>
          </a:p>
          <a:p>
            <a:r>
              <a:rPr lang="en-US" altLang="ja-JP" dirty="0"/>
              <a:t>③</a:t>
            </a:r>
            <a:r>
              <a:rPr lang="ja-JP" altLang="en-US" dirty="0"/>
              <a:t>仕入先のダイヤを見直す</a:t>
            </a:r>
            <a:endParaRPr lang="en-US" altLang="ja-JP" dirty="0"/>
          </a:p>
          <a:p>
            <a:r>
              <a:rPr lang="en-US" altLang="ja-JP" dirty="0"/>
              <a:t>④</a:t>
            </a:r>
            <a:r>
              <a:rPr lang="ja-JP" altLang="en-US" dirty="0"/>
              <a:t>西尾東のダイヤを見直す</a:t>
            </a:r>
            <a:endParaRPr lang="en-US" altLang="ja-JP" dirty="0"/>
          </a:p>
          <a:p>
            <a:r>
              <a:rPr lang="ja-JP" altLang="ja-JP" dirty="0"/>
              <a:t>　</a:t>
            </a:r>
            <a:endParaRPr lang="en-US" altLang="ja-JP" dirty="0"/>
          </a:p>
          <a:p>
            <a:r>
              <a:rPr lang="en-US" altLang="ja-JP" b="1" dirty="0"/>
              <a:t>◇</a:t>
            </a:r>
            <a:r>
              <a:rPr lang="ja-JP" altLang="en-US" b="1" dirty="0"/>
              <a:t>相関が高くない理由</a:t>
            </a:r>
            <a:endParaRPr lang="en-US" altLang="ja-JP" b="1" dirty="0"/>
          </a:p>
          <a:p>
            <a:r>
              <a:rPr lang="ja-JP" altLang="en-US" dirty="0"/>
              <a:t>・別要因がある（投入の順番が決まっていない）</a:t>
            </a:r>
            <a:endParaRPr lang="en-US" altLang="ja-JP" dirty="0"/>
          </a:p>
          <a:p>
            <a:endParaRPr lang="en-US" altLang="ja-JP" sz="1400" dirty="0"/>
          </a:p>
          <a:p>
            <a:r>
              <a:rPr lang="ja-JP" altLang="en-US" sz="1400" dirty="0"/>
              <a:t>注意）</a:t>
            </a:r>
            <a:endParaRPr lang="en-US" altLang="ja-JP" sz="1400" dirty="0"/>
          </a:p>
          <a:p>
            <a:r>
              <a:rPr lang="ja-JP" altLang="en-US" sz="1400" dirty="0"/>
              <a:t>左の結果は、便分かれの可能性もある</a:t>
            </a:r>
            <a:endParaRPr lang="en-US" altLang="ja-JP" sz="1400" dirty="0"/>
          </a:p>
          <a:p>
            <a:r>
              <a:rPr lang="ja-JP" altLang="en-US" sz="1400" dirty="0"/>
              <a:t>例：トラックのキャパの問題で</a:t>
            </a:r>
            <a:r>
              <a:rPr lang="ja-JP" altLang="ja-JP" sz="1400" dirty="0"/>
              <a:t>1</a:t>
            </a:r>
            <a:r>
              <a:rPr lang="ja-JP" altLang="en-US" sz="1400" dirty="0"/>
              <a:t>便で運ばれるものが</a:t>
            </a:r>
            <a:endParaRPr lang="en-US" altLang="ja-JP" sz="1400" dirty="0"/>
          </a:p>
          <a:p>
            <a:r>
              <a:rPr lang="ja-JP" altLang="ja-JP" sz="1400" dirty="0"/>
              <a:t>　</a:t>
            </a:r>
            <a:r>
              <a:rPr lang="en-US" altLang="ja-JP" sz="1400" dirty="0"/>
              <a:t>1</a:t>
            </a:r>
            <a:r>
              <a:rPr lang="ja-JP" altLang="en-US" sz="1400" dirty="0"/>
              <a:t>便と</a:t>
            </a:r>
            <a:r>
              <a:rPr lang="en-US" altLang="ja-JP" sz="1400" dirty="0"/>
              <a:t>2</a:t>
            </a:r>
            <a:r>
              <a:rPr lang="ja-JP" altLang="en-US" sz="1400" dirty="0"/>
              <a:t>便で運ばれるなど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4276005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ja-JP" altLang="en-US" sz="2400" b="0" dirty="0"/>
              <a:t>かんばん数が多いため、入庫作業に時間がかかる</a:t>
            </a:r>
            <a:r>
              <a:rPr lang="en-US" altLang="ja-JP" sz="2400" b="0" dirty="0"/>
              <a:t>/</a:t>
            </a:r>
            <a:r>
              <a:rPr lang="ja-JP" altLang="en-US" sz="2400" b="0" dirty="0"/>
              <a:t>入庫されず一時仮置場で留置（</a:t>
            </a:r>
            <a:r>
              <a:rPr lang="en-US" altLang="ja-JP" sz="2400" b="0" dirty="0"/>
              <a:t>=</a:t>
            </a:r>
            <a:r>
              <a:rPr lang="ja-JP" altLang="en-US" sz="2400" b="0" dirty="0"/>
              <a:t>設計値を超過する）</a:t>
            </a:r>
            <a:endParaRPr lang="en-US" altLang="ja-JP" sz="2400" b="0" dirty="0"/>
          </a:p>
          <a:p>
            <a:r>
              <a:rPr lang="en-US" altLang="ja-JP" sz="2400" b="0" dirty="0"/>
              <a:t>→</a:t>
            </a:r>
            <a:r>
              <a:rPr lang="ja-JP" altLang="en-US" sz="2400" b="0" dirty="0"/>
              <a:t> 欠品が起こりやすい</a:t>
            </a:r>
            <a:endParaRPr lang="en-US" altLang="ja-JP" sz="2400" b="0" dirty="0"/>
          </a:p>
          <a:p>
            <a:endParaRPr lang="en-US" altLang="ja-JP" sz="2400" b="0" dirty="0"/>
          </a:p>
          <a:p>
            <a:r>
              <a:rPr lang="ja-JP" altLang="en-US" sz="2400" b="0" dirty="0"/>
              <a:t>投入の順番が決まっていない</a:t>
            </a:r>
            <a:endParaRPr lang="en-US" altLang="ja-JP" sz="2400" b="0" dirty="0"/>
          </a:p>
          <a:p>
            <a:endParaRPr lang="en-US" altLang="ja-JP" sz="2400" b="0" dirty="0"/>
          </a:p>
          <a:p>
            <a:r>
              <a:rPr lang="en-US" altLang="ja-JP" sz="2400" b="0" dirty="0"/>
              <a:t>→</a:t>
            </a:r>
            <a:r>
              <a:rPr lang="ja-JP" altLang="en-US" sz="2400" b="0" dirty="0"/>
              <a:t> 優先すべき品番から投入できていない</a:t>
            </a:r>
            <a:endParaRPr lang="en-US" altLang="ja-JP" sz="2400" b="0" dirty="0"/>
          </a:p>
          <a:p>
            <a:r>
              <a:rPr lang="ja-JP" altLang="en-US" sz="2400" b="0" dirty="0"/>
              <a:t>いらない品番を入れて過多</a:t>
            </a:r>
            <a:endParaRPr lang="en-US" altLang="ja-JP" sz="2400" b="0" dirty="0"/>
          </a:p>
          <a:p>
            <a:r>
              <a:rPr lang="ja-JP" altLang="en-US" sz="2400" b="0" dirty="0"/>
              <a:t>いる品番を投入できずに欠品</a:t>
            </a:r>
            <a:endParaRPr lang="en-US" altLang="ja-JP" sz="2400" b="0" dirty="0"/>
          </a:p>
          <a:p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影響分析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32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分析の粒度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09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sz="1800" dirty="0"/>
              <a:t>◇</a:t>
            </a:r>
            <a:r>
              <a:rPr lang="ja-JP" altLang="en-US" sz="1800" dirty="0"/>
              <a:t>仮説</a:t>
            </a:r>
            <a:endParaRPr lang="en-US" altLang="ja-JP" sz="1800" dirty="0"/>
          </a:p>
          <a:p>
            <a:r>
              <a:rPr lang="ja-JP" altLang="en-US" sz="1800" b="0" dirty="0"/>
              <a:t>入庫されずに、一時仮置場で留置されている</a:t>
            </a:r>
            <a:endParaRPr lang="en-US" altLang="ja-JP" sz="1800" b="0" dirty="0"/>
          </a:p>
          <a:p>
            <a:endParaRPr kumimoji="1" lang="en-US" altLang="ja-JP" sz="1800" b="0" dirty="0"/>
          </a:p>
          <a:p>
            <a:r>
              <a:rPr lang="en-US" altLang="ja-JP" sz="1800" dirty="0"/>
              <a:t>◇</a:t>
            </a:r>
            <a:r>
              <a:rPr lang="ja-JP" altLang="en-US" sz="1800" dirty="0"/>
              <a:t>検証</a:t>
            </a:r>
            <a:endParaRPr kumimoji="1" lang="ja-JP" altLang="en-US" sz="18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85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="" xmlns:a16="http://schemas.microsoft.com/office/drawing/2014/main" id="{F71A4386-82E5-4511-8E92-1109EC727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927846"/>
              </p:ext>
            </p:extLst>
          </p:nvPr>
        </p:nvGraphicFramePr>
        <p:xfrm>
          <a:off x="443076" y="753332"/>
          <a:ext cx="11341556" cy="6471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89">
                  <a:extLst>
                    <a:ext uri="{9D8B030D-6E8A-4147-A177-3AD203B41FA5}">
                      <a16:colId xmlns="" xmlns:a16="http://schemas.microsoft.com/office/drawing/2014/main" val="2685526686"/>
                    </a:ext>
                  </a:extLst>
                </a:gridCol>
                <a:gridCol w="2835389">
                  <a:extLst>
                    <a:ext uri="{9D8B030D-6E8A-4147-A177-3AD203B41FA5}">
                      <a16:colId xmlns="" xmlns:a16="http://schemas.microsoft.com/office/drawing/2014/main" val="331184560"/>
                    </a:ext>
                  </a:extLst>
                </a:gridCol>
                <a:gridCol w="2835389">
                  <a:extLst>
                    <a:ext uri="{9D8B030D-6E8A-4147-A177-3AD203B41FA5}">
                      <a16:colId xmlns="" xmlns:a16="http://schemas.microsoft.com/office/drawing/2014/main" val="2258722082"/>
                    </a:ext>
                  </a:extLst>
                </a:gridCol>
                <a:gridCol w="2835389">
                  <a:extLst>
                    <a:ext uri="{9D8B030D-6E8A-4147-A177-3AD203B41FA5}">
                      <a16:colId xmlns="" xmlns:a16="http://schemas.microsoft.com/office/drawing/2014/main" val="3853364073"/>
                    </a:ext>
                  </a:extLst>
                </a:gridCol>
              </a:tblGrid>
              <a:tr h="1078595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傾向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理由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影響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7482742"/>
                  </a:ext>
                </a:extLst>
              </a:tr>
              <a:tr h="1078595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増加パターン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納入数＜入庫数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26781088"/>
                  </a:ext>
                </a:extLst>
              </a:tr>
              <a:tr h="1078595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増加パターン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日量数＜納入数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・計画よりも多い箱が納入されている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516912"/>
                  </a:ext>
                </a:extLst>
              </a:tr>
              <a:tr h="1078595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増加パターン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日量数＞組立数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78595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減少パターン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納入数＞入庫数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2400494"/>
                  </a:ext>
                </a:extLst>
              </a:tr>
              <a:tr h="1078595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減少パターン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日量数＞納入数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・計画よりも少ない箱が納入されている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703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="" xmlns:a16="http://schemas.microsoft.com/office/drawing/2014/main" id="{F71A4386-82E5-4511-8E92-1109EC727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932760"/>
              </p:ext>
            </p:extLst>
          </p:nvPr>
        </p:nvGraphicFramePr>
        <p:xfrm>
          <a:off x="443076" y="753332"/>
          <a:ext cx="11341556" cy="3235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89">
                  <a:extLst>
                    <a:ext uri="{9D8B030D-6E8A-4147-A177-3AD203B41FA5}">
                      <a16:colId xmlns="" xmlns:a16="http://schemas.microsoft.com/office/drawing/2014/main" val="2685526686"/>
                    </a:ext>
                  </a:extLst>
                </a:gridCol>
                <a:gridCol w="2835389">
                  <a:extLst>
                    <a:ext uri="{9D8B030D-6E8A-4147-A177-3AD203B41FA5}">
                      <a16:colId xmlns="" xmlns:a16="http://schemas.microsoft.com/office/drawing/2014/main" val="331184560"/>
                    </a:ext>
                  </a:extLst>
                </a:gridCol>
                <a:gridCol w="2835389">
                  <a:extLst>
                    <a:ext uri="{9D8B030D-6E8A-4147-A177-3AD203B41FA5}">
                      <a16:colId xmlns="" xmlns:a16="http://schemas.microsoft.com/office/drawing/2014/main" val="2258722082"/>
                    </a:ext>
                  </a:extLst>
                </a:gridCol>
                <a:gridCol w="2835389">
                  <a:extLst>
                    <a:ext uri="{9D8B030D-6E8A-4147-A177-3AD203B41FA5}">
                      <a16:colId xmlns="" xmlns:a16="http://schemas.microsoft.com/office/drawing/2014/main" val="3853364073"/>
                    </a:ext>
                  </a:extLst>
                </a:gridCol>
              </a:tblGrid>
              <a:tr h="1078595"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傾向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理由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影響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7482742"/>
                  </a:ext>
                </a:extLst>
              </a:tr>
              <a:tr h="1078595">
                <a:tc>
                  <a:txBody>
                    <a:bodyPr/>
                    <a:lstStyle/>
                    <a:p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納入数＜入庫数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26781088"/>
                  </a:ext>
                </a:extLst>
              </a:tr>
              <a:tr h="1078595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増加パターン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日量数＜納入数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・計画よりも多い箱が納入されている</a:t>
                      </a:r>
                      <a:endParaRPr kumimoji="1" lang="en-US" altLang="ja-JP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516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335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71BFDB1B-4AF6-4036-A925-A0B8A712A6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C863269F-ED69-4DE0-AF3D-EB9F9FF1CF2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0E49621A-4858-4FDB-9208-B80FF56FDD0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graphicFrame>
        <p:nvGraphicFramePr>
          <p:cNvPr id="5" name="表 5">
            <a:extLst>
              <a:ext uri="{FF2B5EF4-FFF2-40B4-BE49-F238E27FC236}">
                <a16:creationId xmlns="" xmlns:a16="http://schemas.microsoft.com/office/drawing/2014/main" id="{F71A4386-82E5-4511-8E92-1109EC727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065065"/>
              </p:ext>
            </p:extLst>
          </p:nvPr>
        </p:nvGraphicFramePr>
        <p:xfrm>
          <a:off x="443076" y="767396"/>
          <a:ext cx="11341556" cy="563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389">
                  <a:extLst>
                    <a:ext uri="{9D8B030D-6E8A-4147-A177-3AD203B41FA5}">
                      <a16:colId xmlns="" xmlns:a16="http://schemas.microsoft.com/office/drawing/2014/main" val="2685526686"/>
                    </a:ext>
                  </a:extLst>
                </a:gridCol>
                <a:gridCol w="2835389">
                  <a:extLst>
                    <a:ext uri="{9D8B030D-6E8A-4147-A177-3AD203B41FA5}">
                      <a16:colId xmlns="" xmlns:a16="http://schemas.microsoft.com/office/drawing/2014/main" val="331184560"/>
                    </a:ext>
                  </a:extLst>
                </a:gridCol>
                <a:gridCol w="2835389">
                  <a:extLst>
                    <a:ext uri="{9D8B030D-6E8A-4147-A177-3AD203B41FA5}">
                      <a16:colId xmlns="" xmlns:a16="http://schemas.microsoft.com/office/drawing/2014/main" val="2258722082"/>
                    </a:ext>
                  </a:extLst>
                </a:gridCol>
                <a:gridCol w="2835389">
                  <a:extLst>
                    <a:ext uri="{9D8B030D-6E8A-4147-A177-3AD203B41FA5}">
                      <a16:colId xmlns="" xmlns:a16="http://schemas.microsoft.com/office/drawing/2014/main" val="3853364073"/>
                    </a:ext>
                  </a:extLst>
                </a:gridCol>
              </a:tblGrid>
              <a:tr h="140940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77482742"/>
                  </a:ext>
                </a:extLst>
              </a:tr>
              <a:tr h="140940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検収～入庫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26781088"/>
                  </a:ext>
                </a:extLst>
              </a:tr>
              <a:tr h="140940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入庫～出庫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2516912"/>
                  </a:ext>
                </a:extLst>
              </a:tr>
              <a:tr h="140940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出庫～回収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42400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492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2EB61B67-B8E7-40D4-8391-D25C185F76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ja-JP" altLang="en-US" dirty="0"/>
              <a:t>①納入は朝昼に多い</a:t>
            </a:r>
            <a:endParaRPr kumimoji="1" lang="en-US" altLang="ja-JP" dirty="0"/>
          </a:p>
          <a:p>
            <a:r>
              <a:rPr lang="ja-JP" altLang="en-US" dirty="0"/>
              <a:t>➁朝昼に納入されたものは工場到着直後に入庫されていない</a:t>
            </a:r>
            <a:endParaRPr lang="en-US" altLang="ja-JP" dirty="0"/>
          </a:p>
          <a:p>
            <a:r>
              <a:rPr kumimoji="1" lang="ja-JP" altLang="en-US" dirty="0"/>
              <a:t>➂優先度が高いものから入庫されていない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C290D7F6-AAFF-43EE-A993-0FFC1AB10B2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/>
              <a:t>データから分かったこと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0A6D8F67-C51A-425D-AD57-43B1B71872F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418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kumimoji="1" lang="ja-JP" altLang="en-US" dirty="0"/>
              <a:t>年度内スケジュール</a:t>
            </a:r>
          </a:p>
        </p:txBody>
      </p:sp>
      <p:graphicFrame>
        <p:nvGraphicFramePr>
          <p:cNvPr id="13" name="表 12"/>
          <p:cNvGraphicFramePr>
            <a:graphicFrameLocks noGrp="1"/>
          </p:cNvGraphicFramePr>
          <p:nvPr/>
        </p:nvGraphicFramePr>
        <p:xfrm>
          <a:off x="1921395" y="1621705"/>
          <a:ext cx="8148705" cy="220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024">
                  <a:extLst>
                    <a:ext uri="{9D8B030D-6E8A-4147-A177-3AD203B41FA5}">
                      <a16:colId xmlns="" xmlns:a16="http://schemas.microsoft.com/office/drawing/2014/main" val="1344971363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3281767373"/>
                    </a:ext>
                  </a:extLst>
                </a:gridCol>
                <a:gridCol w="829945">
                  <a:extLst>
                    <a:ext uri="{9D8B030D-6E8A-4147-A177-3AD203B41FA5}">
                      <a16:colId xmlns="" xmlns:a16="http://schemas.microsoft.com/office/drawing/2014/main" val="4097412760"/>
                    </a:ext>
                  </a:extLst>
                </a:gridCol>
                <a:gridCol w="782849">
                  <a:extLst>
                    <a:ext uri="{9D8B030D-6E8A-4147-A177-3AD203B41FA5}">
                      <a16:colId xmlns="" xmlns:a16="http://schemas.microsoft.com/office/drawing/2014/main" val="2552946902"/>
                    </a:ext>
                  </a:extLst>
                </a:gridCol>
                <a:gridCol w="782849">
                  <a:extLst>
                    <a:ext uri="{9D8B030D-6E8A-4147-A177-3AD203B41FA5}">
                      <a16:colId xmlns="" xmlns:a16="http://schemas.microsoft.com/office/drawing/2014/main" val="2954886776"/>
                    </a:ext>
                  </a:extLst>
                </a:gridCol>
                <a:gridCol w="646687">
                  <a:extLst>
                    <a:ext uri="{9D8B030D-6E8A-4147-A177-3AD203B41FA5}">
                      <a16:colId xmlns="" xmlns:a16="http://schemas.microsoft.com/office/drawing/2014/main" val="2407019558"/>
                    </a:ext>
                  </a:extLst>
                </a:gridCol>
                <a:gridCol w="782849">
                  <a:extLst>
                    <a:ext uri="{9D8B030D-6E8A-4147-A177-3AD203B41FA5}">
                      <a16:colId xmlns="" xmlns:a16="http://schemas.microsoft.com/office/drawing/2014/main" val="3738044874"/>
                    </a:ext>
                  </a:extLst>
                </a:gridCol>
                <a:gridCol w="782849">
                  <a:extLst>
                    <a:ext uri="{9D8B030D-6E8A-4147-A177-3AD203B41FA5}">
                      <a16:colId xmlns="" xmlns:a16="http://schemas.microsoft.com/office/drawing/2014/main" val="86332156"/>
                    </a:ext>
                  </a:extLst>
                </a:gridCol>
                <a:gridCol w="720565">
                  <a:extLst>
                    <a:ext uri="{9D8B030D-6E8A-4147-A177-3AD203B41FA5}">
                      <a16:colId xmlns="" xmlns:a16="http://schemas.microsoft.com/office/drawing/2014/main" val="1007288051"/>
                    </a:ext>
                  </a:extLst>
                </a:gridCol>
              </a:tblGrid>
              <a:tr h="367616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2/6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2/13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2/20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2/27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3/6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3/13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3/20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3/27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9252513"/>
                  </a:ext>
                </a:extLst>
              </a:tr>
              <a:tr h="367616">
                <a:tc>
                  <a:txBody>
                    <a:bodyPr/>
                    <a:lstStyle/>
                    <a:p>
                      <a:r>
                        <a:rPr lang="ja-JP" altLang="en-US" dirty="0"/>
                        <a:t>データ確認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1153999"/>
                  </a:ext>
                </a:extLst>
              </a:tr>
              <a:tr h="367616">
                <a:tc>
                  <a:txBody>
                    <a:bodyPr/>
                    <a:lstStyle/>
                    <a:p>
                      <a:r>
                        <a:rPr lang="ja-JP" altLang="en-US" dirty="0"/>
                        <a:t>ユニット分け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93592026"/>
                  </a:ext>
                </a:extLst>
              </a:tr>
              <a:tr h="3676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600" dirty="0"/>
                        <a:t>データ分析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90108071"/>
                  </a:ext>
                </a:extLst>
              </a:tr>
              <a:tr h="367616">
                <a:tc>
                  <a:txBody>
                    <a:bodyPr/>
                    <a:lstStyle/>
                    <a:p>
                      <a:r>
                        <a:rPr lang="ja-JP" altLang="en-US" dirty="0"/>
                        <a:t>消費量予測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231155"/>
                  </a:ext>
                </a:extLst>
              </a:tr>
              <a:tr h="322160">
                <a:tc>
                  <a:txBody>
                    <a:bodyPr/>
                    <a:lstStyle/>
                    <a:p>
                      <a:r>
                        <a:rPr lang="ja-JP" altLang="en-US" dirty="0"/>
                        <a:t>課題確認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98049777"/>
                  </a:ext>
                </a:extLst>
              </a:tr>
            </a:tbl>
          </a:graphicData>
        </a:graphic>
      </p:graphicFrame>
      <p:sp>
        <p:nvSpPr>
          <p:cNvPr id="16" name="下矢印 15"/>
          <p:cNvSpPr/>
          <p:nvPr/>
        </p:nvSpPr>
        <p:spPr>
          <a:xfrm rot="16200000">
            <a:off x="5026570" y="2156601"/>
            <a:ext cx="311960" cy="82208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下矢印 18"/>
          <p:cNvSpPr/>
          <p:nvPr/>
        </p:nvSpPr>
        <p:spPr>
          <a:xfrm rot="16200000">
            <a:off x="4615526" y="1366610"/>
            <a:ext cx="311960" cy="1644175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0" name="下矢印 19"/>
          <p:cNvSpPr/>
          <p:nvPr/>
        </p:nvSpPr>
        <p:spPr>
          <a:xfrm rot="16200000">
            <a:off x="5803658" y="2563048"/>
            <a:ext cx="311960" cy="73208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1" name="下矢印 20"/>
          <p:cNvSpPr/>
          <p:nvPr/>
        </p:nvSpPr>
        <p:spPr>
          <a:xfrm rot="16200000">
            <a:off x="7278441" y="2213377"/>
            <a:ext cx="311960" cy="216024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下矢印 21"/>
          <p:cNvSpPr/>
          <p:nvPr/>
        </p:nvSpPr>
        <p:spPr>
          <a:xfrm rot="16200000">
            <a:off x="9169558" y="2944855"/>
            <a:ext cx="311960" cy="1440161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925332" y="790709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u="sng" dirty="0"/>
              <a:t>年度内目標</a:t>
            </a:r>
            <a:endParaRPr lang="en-US" altLang="ja-JP" sz="2400" u="sng" dirty="0"/>
          </a:p>
          <a:p>
            <a:r>
              <a:rPr lang="ja-JP" altLang="en-US" sz="2400" dirty="0"/>
              <a:t>現状のデータで予測可能か検討し、課題を抽出する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21394" y="4067574"/>
            <a:ext cx="792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u="sng" dirty="0"/>
              <a:t>来年度</a:t>
            </a:r>
            <a:endParaRPr lang="en-US" altLang="ja-JP" sz="2400" u="sng" dirty="0"/>
          </a:p>
          <a:p>
            <a:r>
              <a:rPr lang="ja-JP" altLang="en-US" sz="2400" dirty="0"/>
              <a:t>予測アルゴリズムを作成・実装する</a:t>
            </a:r>
          </a:p>
        </p:txBody>
      </p:sp>
      <p:graphicFrame>
        <p:nvGraphicFramePr>
          <p:cNvPr id="11" name="表 10"/>
          <p:cNvGraphicFramePr>
            <a:graphicFrameLocks noGrp="1"/>
          </p:cNvGraphicFramePr>
          <p:nvPr/>
        </p:nvGraphicFramePr>
        <p:xfrm>
          <a:off x="1921394" y="4898570"/>
          <a:ext cx="4432906" cy="1102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024">
                  <a:extLst>
                    <a:ext uri="{9D8B030D-6E8A-4147-A177-3AD203B41FA5}">
                      <a16:colId xmlns="" xmlns:a16="http://schemas.microsoft.com/office/drawing/2014/main" val="1344971363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3281767373"/>
                    </a:ext>
                  </a:extLst>
                </a:gridCol>
                <a:gridCol w="829945">
                  <a:extLst>
                    <a:ext uri="{9D8B030D-6E8A-4147-A177-3AD203B41FA5}">
                      <a16:colId xmlns="" xmlns:a16="http://schemas.microsoft.com/office/drawing/2014/main" val="4097412760"/>
                    </a:ext>
                  </a:extLst>
                </a:gridCol>
                <a:gridCol w="782849">
                  <a:extLst>
                    <a:ext uri="{9D8B030D-6E8A-4147-A177-3AD203B41FA5}">
                      <a16:colId xmlns="" xmlns:a16="http://schemas.microsoft.com/office/drawing/2014/main" val="2552946902"/>
                    </a:ext>
                  </a:extLst>
                </a:gridCol>
              </a:tblGrid>
              <a:tr h="367616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r>
                        <a:rPr kumimoji="1" lang="ja-JP" altLang="en-US" dirty="0"/>
                        <a:t>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５月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６月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9252513"/>
                  </a:ext>
                </a:extLst>
              </a:tr>
              <a:tr h="367616">
                <a:tc>
                  <a:txBody>
                    <a:bodyPr/>
                    <a:lstStyle/>
                    <a:p>
                      <a:r>
                        <a:rPr lang="ja-JP" altLang="en-US" dirty="0"/>
                        <a:t>システム検討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1153999"/>
                  </a:ext>
                </a:extLst>
              </a:tr>
              <a:tr h="367616">
                <a:tc>
                  <a:txBody>
                    <a:bodyPr/>
                    <a:lstStyle/>
                    <a:p>
                      <a:r>
                        <a:rPr lang="ja-JP" altLang="en-US" dirty="0"/>
                        <a:t>実装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93592026"/>
                  </a:ext>
                </a:extLst>
              </a:tr>
            </a:tbl>
          </a:graphicData>
        </a:graphic>
      </p:graphicFrame>
      <p:sp>
        <p:nvSpPr>
          <p:cNvPr id="12" name="下矢印 11"/>
          <p:cNvSpPr/>
          <p:nvPr/>
        </p:nvSpPr>
        <p:spPr>
          <a:xfrm rot="16200000">
            <a:off x="4159482" y="5091144"/>
            <a:ext cx="311960" cy="73208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下矢印 13"/>
          <p:cNvSpPr/>
          <p:nvPr/>
        </p:nvSpPr>
        <p:spPr>
          <a:xfrm rot="16200000">
            <a:off x="5392614" y="5051539"/>
            <a:ext cx="311960" cy="1554176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2802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ja-JP" altLang="en-US" dirty="0"/>
              <a:t>順立装置の在庫数だけを見ていていいの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30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CA6A5E49-3011-4E55-8536-53E185EF62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1BCE30FD-669F-4CE0-B759-E018F15221A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E83D940E-A828-4B8B-BB38-A878BB45751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00000000-0008-0000-0700-000014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9746" r="40648"/>
          <a:stretch/>
        </p:blipFill>
        <p:spPr>
          <a:xfrm rot="16200000">
            <a:off x="-1038649" y="1130891"/>
            <a:ext cx="6444032" cy="436673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="" xmlns:a16="http://schemas.microsoft.com/office/drawing/2014/main" id="{279E5705-3CD6-4A69-A3DA-685526A1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668" y="4247147"/>
            <a:ext cx="6436802" cy="117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97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0BE408F3-DF34-4450-8A1D-B364D8430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49A015B0-B7DE-47A8-B7CE-54F6A19D86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ja-JP" altLang="en-US" dirty="0"/>
              <a:t>検収入庫</a:t>
            </a:r>
            <a:r>
              <a:rPr kumimoji="1" lang="en-US" altLang="ja-JP" dirty="0"/>
              <a:t>LT</a:t>
            </a:r>
            <a:r>
              <a:rPr kumimoji="1" lang="ja-JP" altLang="en-US" dirty="0"/>
              <a:t>の分析</a:t>
            </a: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47BB1083-00E4-4876-8B56-C5AF4D16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264" y="2723650"/>
            <a:ext cx="8071121" cy="3640240"/>
          </a:xfrm>
          <a:prstGeom prst="rect">
            <a:avLst/>
          </a:prstGeom>
        </p:spPr>
      </p:pic>
      <p:sp>
        <p:nvSpPr>
          <p:cNvPr id="6" name="角丸四角形吹き出し 8">
            <a:extLst>
              <a:ext uri="{FF2B5EF4-FFF2-40B4-BE49-F238E27FC236}">
                <a16:creationId xmlns="" xmlns:a16="http://schemas.microsoft.com/office/drawing/2014/main" id="{235ADA28-0AD7-4E22-A71B-1F8D374939DF}"/>
              </a:ext>
            </a:extLst>
          </p:cNvPr>
          <p:cNvSpPr/>
          <p:nvPr/>
        </p:nvSpPr>
        <p:spPr>
          <a:xfrm>
            <a:off x="1336204" y="1844190"/>
            <a:ext cx="2131232" cy="646983"/>
          </a:xfrm>
          <a:prstGeom prst="wedgeRoundRectCallout">
            <a:avLst>
              <a:gd name="adj1" fmla="val -15544"/>
              <a:gd name="adj2" fmla="val 10130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ja-JP" altLang="en-US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パターン①は</a:t>
            </a:r>
            <a:endParaRPr kumimoji="0" lang="en-US" altLang="ja-JP" sz="1600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r>
              <a:rPr kumimoji="0" lang="en-US" altLang="ja-JP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1</a:t>
            </a:r>
            <a:r>
              <a:rPr kumimoji="0" lang="ja-JP" altLang="en-US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便に間に合う時間帯</a:t>
            </a:r>
          </a:p>
        </p:txBody>
      </p:sp>
      <p:sp>
        <p:nvSpPr>
          <p:cNvPr id="7" name="角丸四角形吹き出し 8">
            <a:extLst>
              <a:ext uri="{FF2B5EF4-FFF2-40B4-BE49-F238E27FC236}">
                <a16:creationId xmlns="" xmlns:a16="http://schemas.microsoft.com/office/drawing/2014/main" id="{DAA92043-CDBC-41B5-91A5-3D8342908CCF}"/>
              </a:ext>
            </a:extLst>
          </p:cNvPr>
          <p:cNvSpPr/>
          <p:nvPr/>
        </p:nvSpPr>
        <p:spPr>
          <a:xfrm>
            <a:off x="3705845" y="1832338"/>
            <a:ext cx="2131232" cy="646983"/>
          </a:xfrm>
          <a:prstGeom prst="wedgeRoundRectCallout">
            <a:avLst>
              <a:gd name="adj1" fmla="val -17472"/>
              <a:gd name="adj2" fmla="val 7139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ja-JP" altLang="en-US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入庫が</a:t>
            </a:r>
            <a:r>
              <a:rPr kumimoji="0" lang="en-US" altLang="ja-JP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1</a:t>
            </a:r>
            <a:r>
              <a:rPr kumimoji="0" lang="ja-JP" altLang="en-US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便～</a:t>
            </a:r>
            <a:r>
              <a:rPr kumimoji="0" lang="en-US" altLang="ja-JP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2</a:t>
            </a:r>
            <a:r>
              <a:rPr kumimoji="0" lang="ja-JP" altLang="en-US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便の後まで時間帯に入るか</a:t>
            </a:r>
          </a:p>
        </p:txBody>
      </p:sp>
      <p:sp>
        <p:nvSpPr>
          <p:cNvPr id="10" name="角丸四角形吹き出し 8">
            <a:extLst>
              <a:ext uri="{FF2B5EF4-FFF2-40B4-BE49-F238E27FC236}">
                <a16:creationId xmlns="" xmlns:a16="http://schemas.microsoft.com/office/drawing/2014/main" id="{98B8C2C4-5D49-444E-B5AC-C53226D8AF49}"/>
              </a:ext>
            </a:extLst>
          </p:cNvPr>
          <p:cNvSpPr/>
          <p:nvPr/>
        </p:nvSpPr>
        <p:spPr>
          <a:xfrm>
            <a:off x="3572425" y="449282"/>
            <a:ext cx="2790489" cy="1191813"/>
          </a:xfrm>
          <a:prstGeom prst="wedgeRoundRectCallout">
            <a:avLst>
              <a:gd name="adj1" fmla="val -19641"/>
              <a:gd name="adj2" fmla="val 69674"/>
              <a:gd name="adj3" fmla="val 16667"/>
            </a:avLst>
          </a:prstGeom>
          <a:solidFill>
            <a:srgbClr val="FFC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ja-JP" altLang="en-US" sz="1600" dirty="0"/>
              <a:t>次の便で届く可能性はあるが、次の次の便で届く可能性は薄い。その場合、仮置き場にある（田中さん）</a:t>
            </a:r>
            <a:endParaRPr kumimoji="0" lang="ja-JP" altLang="en-US" sz="1600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72C5A679-3E5D-47DA-943D-597846830D13}"/>
              </a:ext>
            </a:extLst>
          </p:cNvPr>
          <p:cNvSpPr/>
          <p:nvPr/>
        </p:nvSpPr>
        <p:spPr>
          <a:xfrm>
            <a:off x="4652777" y="3790477"/>
            <a:ext cx="2886446" cy="3693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kumimoji="0" lang="ja-JP" altLang="en-US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3" name="角丸四角形吹き出し 8">
            <a:extLst>
              <a:ext uri="{FF2B5EF4-FFF2-40B4-BE49-F238E27FC236}">
                <a16:creationId xmlns="" xmlns:a16="http://schemas.microsoft.com/office/drawing/2014/main" id="{AC75C218-E5B2-49BB-BFE3-698266F6E461}"/>
              </a:ext>
            </a:extLst>
          </p:cNvPr>
          <p:cNvSpPr/>
          <p:nvPr/>
        </p:nvSpPr>
        <p:spPr>
          <a:xfrm>
            <a:off x="9313594" y="3055744"/>
            <a:ext cx="2131232" cy="919398"/>
          </a:xfrm>
          <a:prstGeom prst="wedgeRoundRectCallout">
            <a:avLst>
              <a:gd name="adj1" fmla="val -104246"/>
              <a:gd name="adj2" fmla="val 40432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ja-JP" altLang="en-US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納入が集中してかんばん数が多い時間帯と一致</a:t>
            </a:r>
          </a:p>
        </p:txBody>
      </p:sp>
      <p:sp>
        <p:nvSpPr>
          <p:cNvPr id="17" name="角丸四角形吹き出し 8">
            <a:extLst>
              <a:ext uri="{FF2B5EF4-FFF2-40B4-BE49-F238E27FC236}">
                <a16:creationId xmlns="" xmlns:a16="http://schemas.microsoft.com/office/drawing/2014/main" id="{67DE676F-C1BD-42ED-9909-A278B552C3FC}"/>
              </a:ext>
            </a:extLst>
          </p:cNvPr>
          <p:cNvSpPr/>
          <p:nvPr/>
        </p:nvSpPr>
        <p:spPr>
          <a:xfrm>
            <a:off x="6075486" y="1816772"/>
            <a:ext cx="2393488" cy="646983"/>
          </a:xfrm>
          <a:prstGeom prst="wedgeRoundRectCallout">
            <a:avLst>
              <a:gd name="adj1" fmla="val -17472"/>
              <a:gd name="adj2" fmla="val 71398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ja-JP" altLang="en-US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仮置き場に置かれてから後で入庫する割合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CA2A385B-DD01-4F5A-8D29-523EDE022FDF}"/>
              </a:ext>
            </a:extLst>
          </p:cNvPr>
          <p:cNvSpPr/>
          <p:nvPr/>
        </p:nvSpPr>
        <p:spPr>
          <a:xfrm>
            <a:off x="-2185692" y="800298"/>
            <a:ext cx="2088087" cy="2308322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ja-JP" altLang="en-US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西尾東出発時刻</a:t>
            </a:r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endParaRPr lang="en-US" altLang="ja-JP" dirty="0"/>
          </a:p>
          <a:p>
            <a:pPr hangingPunct="0"/>
            <a:r>
              <a:rPr kumimoji="0" lang="ja-JP" altLang="en-US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要望</a:t>
            </a:r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r>
              <a:rPr lang="ja-JP" altLang="en-US" dirty="0"/>
              <a:t>条件の時間見直す</a:t>
            </a:r>
            <a:endParaRPr lang="en-US" altLang="ja-JP" dirty="0"/>
          </a:p>
          <a:p>
            <a:pPr hangingPunct="0"/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r>
              <a:rPr lang="ja-JP" altLang="en-US" dirty="0"/>
              <a:t>報告時</a:t>
            </a:r>
            <a:endParaRPr lang="en-US" altLang="ja-JP" dirty="0"/>
          </a:p>
          <a:p>
            <a:pPr hangingPunct="0"/>
            <a:r>
              <a:rPr kumimoji="0" lang="ja-JP" altLang="en-US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条件を簡潔に説明</a:t>
            </a:r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r>
              <a:rPr kumimoji="0" lang="ja-JP" altLang="en-US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すると、次の話が</a:t>
            </a:r>
          </a:p>
        </p:txBody>
      </p:sp>
    </p:spTree>
    <p:extLst>
      <p:ext uri="{BB962C8B-B14F-4D97-AF65-F5344CB8AC3E}">
        <p14:creationId xmlns:p14="http://schemas.microsoft.com/office/powerpoint/2010/main" val="59159658"/>
      </p:ext>
    </p:extLst>
  </p:cSld>
  <p:clrMapOvr>
    <a:masterClrMapping/>
  </p:clrMapOvr>
  <p:transition xmlns:p14="http://schemas.microsoft.com/office/powerpoint/2010/main"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845BD06B-5B60-4DA9-9C20-1FB10A8DA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920E1056-6290-460A-BD5A-B6C57684C0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="" xmlns:a16="http://schemas.microsoft.com/office/drawing/2014/main" id="{88C773B2-1987-4C2A-9E1A-56218CED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43" y="1835865"/>
            <a:ext cx="6590872" cy="456913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="" xmlns:a16="http://schemas.microsoft.com/office/drawing/2014/main" id="{3C795316-1BAB-4477-9217-B02176F08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808" y="1835865"/>
            <a:ext cx="2219635" cy="177189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="" xmlns:a16="http://schemas.microsoft.com/office/drawing/2014/main" id="{9680C1B4-2249-4566-835E-7EB93356E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1" y="11571"/>
            <a:ext cx="3846913" cy="1735036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1FC45B42-9E46-4245-90B8-969D120F3348}"/>
              </a:ext>
            </a:extLst>
          </p:cNvPr>
          <p:cNvSpPr/>
          <p:nvPr/>
        </p:nvSpPr>
        <p:spPr>
          <a:xfrm>
            <a:off x="3182920" y="432454"/>
            <a:ext cx="498296" cy="3693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kumimoji="0" lang="ja-JP" altLang="en-US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="" xmlns:a16="http://schemas.microsoft.com/office/drawing/2014/main" id="{4287AFE4-DA22-4CC2-8C5A-A2F25EAD5B9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432068" y="801784"/>
            <a:ext cx="747444" cy="1034080"/>
          </a:xfrm>
          <a:prstGeom prst="line">
            <a:avLst/>
          </a:prstGeom>
          <a:noFill/>
          <a:ln w="25400" cap="flat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B4931B01-EAAF-4133-8F6D-91790D250D0C}"/>
              </a:ext>
            </a:extLst>
          </p:cNvPr>
          <p:cNvSpPr txBox="1"/>
          <p:nvPr/>
        </p:nvSpPr>
        <p:spPr>
          <a:xfrm>
            <a:off x="548947" y="2626896"/>
            <a:ext cx="181120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ja-JP" altLang="en-US" sz="1400" dirty="0">
                <a:sym typeface="Segoe UI"/>
              </a:rPr>
              <a:t>検収入庫</a:t>
            </a:r>
            <a:r>
              <a:rPr kumimoji="0" lang="en-US" altLang="ja-JP" sz="1400" dirty="0">
                <a:sym typeface="Segoe UI"/>
              </a:rPr>
              <a:t>LT</a:t>
            </a:r>
            <a:r>
              <a:rPr kumimoji="0" lang="ja-JP" altLang="en-US" sz="1400" dirty="0">
                <a:sym typeface="Segoe UI"/>
              </a:rPr>
              <a:t>を</a:t>
            </a:r>
            <a:endParaRPr kumimoji="0" lang="en-US" altLang="ja-JP" sz="1400" dirty="0">
              <a:sym typeface="Segoe UI"/>
            </a:endParaRPr>
          </a:p>
          <a:p>
            <a:pPr hangingPunct="0"/>
            <a:r>
              <a:rPr kumimoji="0" lang="ja-JP" altLang="en-US" sz="1400" dirty="0">
                <a:sym typeface="Segoe UI"/>
              </a:rPr>
              <a:t>設計値で割ったもの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1DA851F5-53B5-46C4-8448-80444227BB53}"/>
              </a:ext>
            </a:extLst>
          </p:cNvPr>
          <p:cNvSpPr txBox="1"/>
          <p:nvPr/>
        </p:nvSpPr>
        <p:spPr>
          <a:xfrm>
            <a:off x="527051" y="4680015"/>
            <a:ext cx="181120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ja-JP" altLang="en-US" sz="1400" dirty="0">
                <a:sym typeface="Segoe UI"/>
              </a:rPr>
              <a:t>検収入庫</a:t>
            </a:r>
            <a:r>
              <a:rPr kumimoji="0" lang="en-US" altLang="ja-JP" sz="1400" dirty="0">
                <a:sym typeface="Segoe UI"/>
              </a:rPr>
              <a:t>LT</a:t>
            </a:r>
            <a:r>
              <a:rPr kumimoji="0" lang="ja-JP" altLang="en-US" sz="1400" dirty="0">
                <a:sym typeface="Segoe UI"/>
              </a:rPr>
              <a:t>を</a:t>
            </a:r>
            <a:endParaRPr kumimoji="0" lang="en-US" altLang="ja-JP" sz="1400" dirty="0">
              <a:sym typeface="Segoe UI"/>
            </a:endParaRPr>
          </a:p>
          <a:p>
            <a:pPr hangingPunct="0"/>
            <a:r>
              <a:rPr kumimoji="0" lang="ja-JP" altLang="en-US" sz="1400" dirty="0">
                <a:sym typeface="Segoe UI"/>
              </a:rPr>
              <a:t>設計値で割ったもの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="" xmlns:a16="http://schemas.microsoft.com/office/drawing/2014/main" id="{EDB23463-95D2-48D1-BDBE-E1B197E67F1F}"/>
              </a:ext>
            </a:extLst>
          </p:cNvPr>
          <p:cNvSpPr/>
          <p:nvPr/>
        </p:nvSpPr>
        <p:spPr>
          <a:xfrm>
            <a:off x="2664789" y="3954061"/>
            <a:ext cx="1052387" cy="36933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kumimoji="0" lang="ja-JP" altLang="en-US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21" name="角丸四角形吹き出し 8">
            <a:extLst>
              <a:ext uri="{FF2B5EF4-FFF2-40B4-BE49-F238E27FC236}">
                <a16:creationId xmlns="" xmlns:a16="http://schemas.microsoft.com/office/drawing/2014/main" id="{11B2CD52-3DED-4D88-A2C2-9FB9AA2FD914}"/>
              </a:ext>
            </a:extLst>
          </p:cNvPr>
          <p:cNvSpPr/>
          <p:nvPr/>
        </p:nvSpPr>
        <p:spPr>
          <a:xfrm>
            <a:off x="-200059" y="1915651"/>
            <a:ext cx="2131232" cy="1191813"/>
          </a:xfrm>
          <a:prstGeom prst="wedgeRoundRectCallout">
            <a:avLst>
              <a:gd name="adj1" fmla="val 63517"/>
              <a:gd name="adj2" fmla="val 4122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ja-JP" altLang="en-US" sz="1600" dirty="0"/>
              <a:t>収容数が小さく</a:t>
            </a:r>
            <a:endParaRPr lang="en-US" altLang="ja-JP" sz="1600" dirty="0"/>
          </a:p>
          <a:p>
            <a:pPr hangingPunct="0"/>
            <a:r>
              <a:rPr kumimoji="0" lang="ja-JP" altLang="en-US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日量数（箱）も小さい品番が設計値を超える度合が大きい</a:t>
            </a:r>
            <a:endParaRPr kumimoji="0" lang="en-US" altLang="ja-JP" sz="1600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="" xmlns:a16="http://schemas.microsoft.com/office/drawing/2014/main" id="{8E7812B6-EB6A-4D63-A42D-A48D1C992C7C}"/>
              </a:ext>
            </a:extLst>
          </p:cNvPr>
          <p:cNvSpPr/>
          <p:nvPr/>
        </p:nvSpPr>
        <p:spPr>
          <a:xfrm>
            <a:off x="8103401" y="3954061"/>
            <a:ext cx="371427" cy="369330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kumimoji="0" lang="ja-JP" altLang="en-US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23" name="角丸四角形吹き出し 8">
            <a:extLst>
              <a:ext uri="{FF2B5EF4-FFF2-40B4-BE49-F238E27FC236}">
                <a16:creationId xmlns="" xmlns:a16="http://schemas.microsoft.com/office/drawing/2014/main" id="{22D27471-2B07-45FC-8A73-5429B633B59D}"/>
              </a:ext>
            </a:extLst>
          </p:cNvPr>
          <p:cNvSpPr/>
          <p:nvPr/>
        </p:nvSpPr>
        <p:spPr>
          <a:xfrm>
            <a:off x="6347238" y="501615"/>
            <a:ext cx="2131232" cy="1191813"/>
          </a:xfrm>
          <a:prstGeom prst="wedgeRoundRectCallout">
            <a:avLst>
              <a:gd name="adj1" fmla="val 43752"/>
              <a:gd name="adj2" fmla="val 70967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ja-JP" altLang="en-US" sz="1600" dirty="0"/>
              <a:t>収容数が小さく</a:t>
            </a:r>
            <a:endParaRPr lang="en-US" altLang="ja-JP" sz="1600" dirty="0"/>
          </a:p>
          <a:p>
            <a:pPr hangingPunct="0"/>
            <a:r>
              <a:rPr kumimoji="0" lang="ja-JP" altLang="en-US" sz="16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日量数（箱）も小さい品番がこっちにも存在</a:t>
            </a:r>
            <a:endParaRPr kumimoji="0" lang="en-US" altLang="ja-JP" sz="1600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="" xmlns:a16="http://schemas.microsoft.com/office/drawing/2014/main" id="{5C037C9C-A6B2-4DA8-B68B-CD6D6175CB32}"/>
              </a:ext>
            </a:extLst>
          </p:cNvPr>
          <p:cNvSpPr/>
          <p:nvPr/>
        </p:nvSpPr>
        <p:spPr>
          <a:xfrm>
            <a:off x="6177838" y="5940259"/>
            <a:ext cx="5148605" cy="1477325"/>
          </a:xfrm>
          <a:prstGeom prst="rect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ja-JP" altLang="en-US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優先的に入庫すべきものから入庫できていない現象を表している？</a:t>
            </a:r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r>
              <a:rPr kumimoji="0" lang="ja-JP" altLang="en-US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収容数が多くて日量数が小さいもの（今必要でないもの）を後まわしにできていない</a:t>
            </a:r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r>
              <a:rPr lang="ja-JP" altLang="en-US" dirty="0"/>
              <a:t>→仮置き場でモノが多いから</a:t>
            </a:r>
            <a:endParaRPr kumimoji="0" lang="ja-JP" altLang="en-US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5C6BB1E8-3BCB-4006-AC87-723C25FA85A8}"/>
              </a:ext>
            </a:extLst>
          </p:cNvPr>
          <p:cNvSpPr/>
          <p:nvPr/>
        </p:nvSpPr>
        <p:spPr>
          <a:xfrm>
            <a:off x="-1170578" y="3955071"/>
            <a:ext cx="1967501" cy="286232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ja-JP" altLang="en-US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１対１対で対応</a:t>
            </a:r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r>
              <a:rPr lang="ja-JP" altLang="en-US" dirty="0"/>
              <a:t>順立装置の在庫</a:t>
            </a:r>
            <a:endParaRPr lang="en-US" altLang="ja-JP" dirty="0"/>
          </a:p>
          <a:p>
            <a:pPr hangingPunct="0"/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r>
              <a:rPr lang="ja-JP" altLang="en-US" dirty="0"/>
              <a:t>おおもとのなにとむすびついたのか</a:t>
            </a:r>
            <a:endParaRPr lang="en-US" altLang="ja-JP" dirty="0"/>
          </a:p>
          <a:p>
            <a:pPr hangingPunct="0"/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r>
              <a:rPr lang="ja-JP" altLang="en-US" dirty="0"/>
              <a:t>どこまで掘り下げてて完了とするのかここがわかるといい</a:t>
            </a:r>
            <a:endParaRPr kumimoji="0" lang="ja-JP" altLang="en-US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9230701"/>
      </p:ext>
    </p:extLst>
  </p:cSld>
  <p:clrMapOvr>
    <a:masterClrMapping/>
  </p:clrMapOvr>
  <p:transition xmlns:p14="http://schemas.microsoft.com/office/powerpoint/2010/main"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C2E64880-F2E7-48E4-AB69-FD4089933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E35111BB-9765-4594-967D-3B3FD55F61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="" xmlns:a16="http://schemas.microsoft.com/office/drawing/2014/main" id="{55211117-8AB1-4D05-B1C9-F3B360A0CAE0}"/>
              </a:ext>
            </a:extLst>
          </p:cNvPr>
          <p:cNvSpPr/>
          <p:nvPr/>
        </p:nvSpPr>
        <p:spPr>
          <a:xfrm>
            <a:off x="3640890" y="3429001"/>
            <a:ext cx="4340061" cy="817243"/>
          </a:xfrm>
          <a:prstGeom prst="wedgeRoundRectCallout">
            <a:avLst>
              <a:gd name="adj1" fmla="val -38328"/>
              <a:gd name="adj2" fmla="val 90730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ja-JP" altLang="en-US" sz="14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工場到着から実際に入庫するまで</a:t>
            </a:r>
            <a:r>
              <a:rPr kumimoji="0" lang="en-US" altLang="ja-JP" sz="14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60</a:t>
            </a:r>
            <a:r>
              <a:rPr kumimoji="0" lang="ja-JP" altLang="en-US" sz="14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分程度かかるかもしれないですが、早着などを考慮して、工場到着日時＝入庫開始時間にしてます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="" xmlns:a16="http://schemas.microsoft.com/office/drawing/2014/main" id="{6354EF9A-FEBC-47EC-A131-259C2726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10" y="767397"/>
            <a:ext cx="5903274" cy="2320711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="" xmlns:a16="http://schemas.microsoft.com/office/drawing/2014/main" id="{96F69F02-AD1D-4AE7-B565-D259D3118049}"/>
              </a:ext>
            </a:extLst>
          </p:cNvPr>
          <p:cNvSpPr/>
          <p:nvPr/>
        </p:nvSpPr>
        <p:spPr>
          <a:xfrm>
            <a:off x="3426548" y="4670525"/>
            <a:ext cx="722143" cy="369330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kumimoji="0" lang="ja-JP" altLang="en-US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5" name="吹き出し: 角を丸めた四角形 14">
            <a:extLst>
              <a:ext uri="{FF2B5EF4-FFF2-40B4-BE49-F238E27FC236}">
                <a16:creationId xmlns="" xmlns:a16="http://schemas.microsoft.com/office/drawing/2014/main" id="{BE1883D2-FDE7-4FF9-B39D-6B702F630EF9}"/>
              </a:ext>
            </a:extLst>
          </p:cNvPr>
          <p:cNvSpPr/>
          <p:nvPr/>
        </p:nvSpPr>
        <p:spPr>
          <a:xfrm>
            <a:off x="665752" y="3520912"/>
            <a:ext cx="2912724" cy="578880"/>
          </a:xfrm>
          <a:prstGeom prst="wedgeRoundRectCallout">
            <a:avLst>
              <a:gd name="adj1" fmla="val 26469"/>
              <a:gd name="adj2" fmla="val 102266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5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kumimoji="0" lang="ja-JP" altLang="en-US" sz="1400" dirty="0">
                <a:sym typeface="Segoe UI"/>
              </a:rPr>
              <a:t>荷下ろし</a:t>
            </a:r>
            <a:r>
              <a:rPr kumimoji="0" lang="en-US" altLang="ja-JP" sz="1400" dirty="0">
                <a:sym typeface="Segoe UI"/>
              </a:rPr>
              <a:t>60</a:t>
            </a:r>
            <a:r>
              <a:rPr kumimoji="0" lang="ja-JP" altLang="en-US" sz="1400" dirty="0">
                <a:sym typeface="Segoe UI"/>
              </a:rPr>
              <a:t>分＋トラック輸送</a:t>
            </a:r>
            <a:r>
              <a:rPr kumimoji="0" lang="en-US" altLang="ja-JP" sz="1400" dirty="0">
                <a:sym typeface="Segoe UI"/>
              </a:rPr>
              <a:t>30</a:t>
            </a:r>
            <a:r>
              <a:rPr kumimoji="0" lang="ja-JP" altLang="en-US" sz="1400" dirty="0">
                <a:sym typeface="Segoe UI"/>
              </a:rPr>
              <a:t>分</a:t>
            </a:r>
            <a:r>
              <a:rPr kumimoji="0" lang="en-US" altLang="ja-JP" sz="1400" dirty="0">
                <a:sym typeface="Segoe UI"/>
              </a:rPr>
              <a:t>=90</a:t>
            </a:r>
            <a:r>
              <a:rPr kumimoji="0" lang="ja-JP" altLang="en-US" sz="1400" dirty="0">
                <a:sym typeface="Segoe UI"/>
              </a:rPr>
              <a:t>分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="" xmlns:a16="http://schemas.microsoft.com/office/drawing/2014/main" id="{C039280E-DB6F-48B3-8FCA-E7919AEA7B4A}"/>
              </a:ext>
            </a:extLst>
          </p:cNvPr>
          <p:cNvSpPr/>
          <p:nvPr/>
        </p:nvSpPr>
        <p:spPr>
          <a:xfrm>
            <a:off x="1554938" y="4670140"/>
            <a:ext cx="2203334" cy="369330"/>
          </a:xfrm>
          <a:prstGeom prst="rect">
            <a:avLst/>
          </a:prstGeom>
          <a:noFill/>
          <a:ln w="25400" cap="flat">
            <a:solidFill>
              <a:schemeClr val="accent5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kumimoji="0" lang="ja-JP" altLang="en-US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="" xmlns:a16="http://schemas.microsoft.com/office/drawing/2014/main" id="{0A80AE19-6F55-4283-81BE-150D3EBABAFD}"/>
              </a:ext>
            </a:extLst>
          </p:cNvPr>
          <p:cNvSpPr/>
          <p:nvPr/>
        </p:nvSpPr>
        <p:spPr>
          <a:xfrm>
            <a:off x="3805545" y="4656027"/>
            <a:ext cx="784935" cy="369330"/>
          </a:xfrm>
          <a:prstGeom prst="rect">
            <a:avLst/>
          </a:prstGeom>
          <a:noFill/>
          <a:ln w="25400" cap="flat">
            <a:solidFill>
              <a:srgbClr val="00B05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kumimoji="0" lang="ja-JP" altLang="en-US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8" name="吹き出し: 角を丸めた四角形 17">
            <a:extLst>
              <a:ext uri="{FF2B5EF4-FFF2-40B4-BE49-F238E27FC236}">
                <a16:creationId xmlns="" xmlns:a16="http://schemas.microsoft.com/office/drawing/2014/main" id="{B9F20DDF-194D-4936-B7D1-AC53C579BE24}"/>
              </a:ext>
            </a:extLst>
          </p:cNvPr>
          <p:cNvSpPr/>
          <p:nvPr/>
        </p:nvSpPr>
        <p:spPr>
          <a:xfrm>
            <a:off x="4099923" y="5221909"/>
            <a:ext cx="2279230" cy="1055606"/>
          </a:xfrm>
          <a:prstGeom prst="wedgeRoundRectCallout">
            <a:avLst>
              <a:gd name="adj1" fmla="val -39252"/>
              <a:gd name="adj2" fmla="val -63902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00B05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ja-JP" altLang="en-US" sz="1400" dirty="0"/>
              <a:t>次の便で届く可能性も考慮して、終わりは</a:t>
            </a:r>
            <a:r>
              <a:rPr kumimoji="0" lang="ja-JP" altLang="en-US" sz="14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次の便の到着時間＋</a:t>
            </a:r>
            <a:r>
              <a:rPr kumimoji="0" lang="en-US" altLang="ja-JP" sz="14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2</a:t>
            </a:r>
            <a:r>
              <a:rPr kumimoji="0" lang="ja-JP" altLang="en-US" sz="14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時間（決め打ち）</a:t>
            </a:r>
            <a:endParaRPr kumimoji="0" lang="en-US" altLang="ja-JP" sz="1400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="" xmlns:a16="http://schemas.microsoft.com/office/drawing/2014/main" id="{DDB449A6-C818-4038-9C72-45004F91C0AD}"/>
              </a:ext>
            </a:extLst>
          </p:cNvPr>
          <p:cNvSpPr/>
          <p:nvPr/>
        </p:nvSpPr>
        <p:spPr>
          <a:xfrm>
            <a:off x="6720804" y="5246054"/>
            <a:ext cx="1342340" cy="369330"/>
          </a:xfrm>
          <a:prstGeom prst="rect">
            <a:avLst/>
          </a:prstGeom>
          <a:noFill/>
          <a:ln w="25400" cap="flat">
            <a:solidFill>
              <a:srgbClr val="FFC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kumimoji="0" lang="ja-JP" altLang="en-US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20" name="吹き出し: 角を丸めた四角形 19">
            <a:extLst>
              <a:ext uri="{FF2B5EF4-FFF2-40B4-BE49-F238E27FC236}">
                <a16:creationId xmlns="" xmlns:a16="http://schemas.microsoft.com/office/drawing/2014/main" id="{C9CEFD20-797A-463C-8206-16E0EB40B028}"/>
              </a:ext>
            </a:extLst>
          </p:cNvPr>
          <p:cNvSpPr/>
          <p:nvPr/>
        </p:nvSpPr>
        <p:spPr>
          <a:xfrm>
            <a:off x="8289866" y="3571989"/>
            <a:ext cx="2701697" cy="817243"/>
          </a:xfrm>
          <a:prstGeom prst="wedgeRoundRectCallout">
            <a:avLst>
              <a:gd name="adj1" fmla="val -58296"/>
              <a:gd name="adj2" fmla="val 43587"/>
              <a:gd name="adj3" fmla="val 16667"/>
            </a:avLst>
          </a:prstGeom>
          <a:solidFill>
            <a:srgbClr val="FFFFFF"/>
          </a:solidFill>
          <a:ln w="25400" cap="flat">
            <a:solidFill>
              <a:srgbClr val="FFC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kumimoji="0" lang="ja-JP" altLang="en-US" sz="14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ここの割合が大きい＝</a:t>
            </a:r>
            <a:endParaRPr kumimoji="0" lang="en-US" altLang="ja-JP" sz="1400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r>
              <a:rPr kumimoji="0" lang="ja-JP" altLang="en-US" sz="1400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一度</a:t>
            </a:r>
            <a:r>
              <a:rPr lang="ja-JP" altLang="en-US" sz="1400" dirty="0"/>
              <a:t>仮置き場に置いてから入庫の割合が大きい</a:t>
            </a:r>
            <a:endParaRPr kumimoji="0" lang="en-US" altLang="ja-JP" sz="1400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="" xmlns:a16="http://schemas.microsoft.com/office/drawing/2014/main" id="{045B01B7-CD3D-40DE-8669-076DCC0C3744}"/>
              </a:ext>
            </a:extLst>
          </p:cNvPr>
          <p:cNvSpPr/>
          <p:nvPr/>
        </p:nvSpPr>
        <p:spPr>
          <a:xfrm>
            <a:off x="7157741" y="185644"/>
            <a:ext cx="4142738" cy="3139319"/>
          </a:xfrm>
          <a:prstGeom prst="rect">
            <a:avLst/>
          </a:prstGeom>
          <a:solidFill>
            <a:srgbClr val="FFFF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r>
              <a:rPr lang="ja-JP" altLang="en-US" dirty="0"/>
              <a:t>■前提</a:t>
            </a:r>
            <a:endParaRPr lang="en-US" altLang="ja-JP" dirty="0"/>
          </a:p>
          <a:p>
            <a:pPr hangingPunct="0"/>
            <a:r>
              <a:rPr lang="ja-JP" altLang="en-US" dirty="0"/>
              <a:t>検収から一定の時間（</a:t>
            </a:r>
            <a:r>
              <a:rPr lang="en-US" altLang="ja-JP" dirty="0"/>
              <a:t>7</a:t>
            </a:r>
            <a:r>
              <a:rPr lang="ja-JP" altLang="en-US" dirty="0"/>
              <a:t>時間～）経てから入庫したものは、一度仮置き場におかれてから入庫したもの</a:t>
            </a:r>
            <a:endParaRPr lang="en-US" altLang="ja-JP" dirty="0"/>
          </a:p>
          <a:p>
            <a:pPr hangingPunct="0"/>
            <a:endParaRPr lang="en-US" altLang="ja-JP" dirty="0"/>
          </a:p>
          <a:p>
            <a:pPr hangingPunct="0"/>
            <a:r>
              <a:rPr lang="ja-JP" altLang="en-US" dirty="0"/>
              <a:t>■この結果から見えること</a:t>
            </a:r>
            <a:endParaRPr lang="en-US" altLang="ja-JP" dirty="0"/>
          </a:p>
          <a:p>
            <a:pPr hangingPunct="0"/>
            <a:r>
              <a:rPr kumimoji="0" lang="ja-JP" altLang="en-US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納入が多い時間帯に納入されたものは</a:t>
            </a:r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r>
              <a:rPr lang="ja-JP" altLang="en-US" dirty="0"/>
              <a:t>仮置き場で滞留する割合が大きい</a:t>
            </a:r>
            <a:endParaRPr lang="en-US" altLang="ja-JP" dirty="0"/>
          </a:p>
          <a:p>
            <a:pPr hangingPunct="0"/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  <a:p>
            <a:pPr hangingPunct="0"/>
            <a:r>
              <a:rPr lang="ja-JP" altLang="en-US" dirty="0"/>
              <a:t>■提案？</a:t>
            </a:r>
            <a:endParaRPr lang="en-US" altLang="ja-JP" dirty="0"/>
          </a:p>
          <a:p>
            <a:pPr hangingPunct="0"/>
            <a:r>
              <a:rPr kumimoji="0" lang="ja-JP" altLang="en-US" dirty="0">
                <a:solidFill>
                  <a:srgbClr val="333333"/>
                </a:solidFill>
                <a:latin typeface="Segoe UI"/>
                <a:ea typeface="Segoe UI"/>
                <a:cs typeface="Segoe UI"/>
                <a:sym typeface="Segoe UI"/>
              </a:rPr>
              <a:t>納入の時間帯をずらす？</a:t>
            </a:r>
            <a:endParaRPr kumimoji="0" lang="en-US" altLang="ja-JP" dirty="0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160CA7B4-E95E-4105-A073-A355DB999E4B}"/>
              </a:ext>
            </a:extLst>
          </p:cNvPr>
          <p:cNvSpPr/>
          <p:nvPr/>
        </p:nvSpPr>
        <p:spPr>
          <a:xfrm>
            <a:off x="6720804" y="5081106"/>
            <a:ext cx="4579675" cy="369330"/>
          </a:xfrm>
          <a:prstGeom prst="rect">
            <a:avLst/>
          </a:prstGeom>
          <a:noFill/>
          <a:ln w="76200" cap="flat">
            <a:solidFill>
              <a:srgbClr val="7030A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hangingPunct="0"/>
            <a:endParaRPr kumimoji="0" lang="ja-JP" altLang="en-US">
              <a:solidFill>
                <a:srgbClr val="333333"/>
              </a:solidFill>
              <a:latin typeface="Segoe UI"/>
              <a:ea typeface="Segoe UI"/>
              <a:cs typeface="Segoe UI"/>
              <a:sym typeface="Segoe UI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="" xmlns:a16="http://schemas.microsoft.com/office/drawing/2014/main" id="{3B359110-7FA3-4FEE-B676-59430ADC1B7D}"/>
              </a:ext>
            </a:extLst>
          </p:cNvPr>
          <p:cNvSpPr txBox="1"/>
          <p:nvPr/>
        </p:nvSpPr>
        <p:spPr>
          <a:xfrm>
            <a:off x="6720803" y="5886512"/>
            <a:ext cx="4701990" cy="92332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ja-JP" altLang="en-US" dirty="0">
                <a:solidFill>
                  <a:srgbClr val="7030A0"/>
                </a:solidFill>
                <a:sym typeface="Segoe UI"/>
              </a:rPr>
              <a:t>★かんばんが多いと、</a:t>
            </a:r>
            <a:r>
              <a:rPr kumimoji="0" lang="en-US" altLang="ja-JP" dirty="0">
                <a:solidFill>
                  <a:srgbClr val="7030A0"/>
                </a:solidFill>
                <a:sym typeface="Segoe UI"/>
              </a:rPr>
              <a:t>LT</a:t>
            </a:r>
            <a:r>
              <a:rPr kumimoji="0" lang="ja-JP" altLang="en-US" dirty="0">
                <a:solidFill>
                  <a:srgbClr val="7030A0"/>
                </a:solidFill>
                <a:sym typeface="Segoe UI"/>
              </a:rPr>
              <a:t>が長い</a:t>
            </a:r>
            <a:endParaRPr kumimoji="0" lang="en-US" altLang="ja-JP" dirty="0">
              <a:solidFill>
                <a:srgbClr val="7030A0"/>
              </a:solidFill>
              <a:sym typeface="Segoe UI"/>
            </a:endParaRPr>
          </a:p>
          <a:p>
            <a:pPr hangingPunct="0"/>
            <a:r>
              <a:rPr lang="ja-JP" altLang="en-US" dirty="0">
                <a:solidFill>
                  <a:srgbClr val="7030A0"/>
                </a:solidFill>
              </a:rPr>
              <a:t>→かんばんが多くて、</a:t>
            </a:r>
            <a:endParaRPr lang="en-US" altLang="ja-JP" dirty="0">
              <a:solidFill>
                <a:srgbClr val="7030A0"/>
              </a:solidFill>
            </a:endParaRPr>
          </a:p>
          <a:p>
            <a:pPr hangingPunct="0"/>
            <a:r>
              <a:rPr lang="ja-JP" altLang="en-US" dirty="0">
                <a:solidFill>
                  <a:srgbClr val="7030A0"/>
                </a:solidFill>
              </a:rPr>
              <a:t>　優先すべき品番から入庫できていない</a:t>
            </a:r>
            <a:endParaRPr kumimoji="0" lang="ja-JP" altLang="en-US" dirty="0">
              <a:solidFill>
                <a:srgbClr val="7030A0"/>
              </a:solidFill>
              <a:sym typeface="Segoe UI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="" xmlns:a16="http://schemas.microsoft.com/office/drawing/2014/main" id="{A51EE964-BA83-48F3-ABFA-65C76DFE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6" y="1132866"/>
            <a:ext cx="10401706" cy="19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55021"/>
      </p:ext>
    </p:extLst>
  </p:cSld>
  <p:clrMapOvr>
    <a:masterClrMapping/>
  </p:clrMapOvr>
  <p:transition xmlns:p14="http://schemas.microsoft.com/office/powerpoint/2010/main"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811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="" xmlns:a16="http://schemas.microsoft.com/office/drawing/2014/main" id="{A6C330A7-7E32-42D7-B7C0-72409D9E50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="" xmlns:a16="http://schemas.microsoft.com/office/drawing/2014/main" id="{AB8ECFAE-7717-46A1-9C7F-B687078B0F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="" xmlns:a16="http://schemas.microsoft.com/office/drawing/2014/main" id="{AC7372D8-CFB5-49C5-900E-1D49A9BCCC1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E7550269-631D-45BE-A568-1CD0CC3E0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274"/>
            <a:ext cx="12192000" cy="52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0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 smtClean="0"/>
              <a:t>T403</a:t>
            </a:r>
            <a:r>
              <a:rPr kumimoji="1" lang="ja-JP" altLang="en-US" dirty="0" smtClean="0"/>
              <a:t>工程在庫の適正化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364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ja-JP" altLang="en-US" dirty="0" smtClean="0"/>
              <a:t>簡単な説明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439137" y="771562"/>
            <a:ext cx="1103779" cy="7478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51869" y="465688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仕入先</a:t>
            </a:r>
            <a:endParaRPr lang="ja-JP" altLang="en-US" dirty="0"/>
          </a:p>
        </p:txBody>
      </p:sp>
      <p:sp>
        <p:nvSpPr>
          <p:cNvPr id="8" name="正方形/長方形 7"/>
          <p:cNvSpPr/>
          <p:nvPr/>
        </p:nvSpPr>
        <p:spPr>
          <a:xfrm>
            <a:off x="2822830" y="1804268"/>
            <a:ext cx="1103779" cy="28231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9" name="図 8" descr="スクリーンショット 2023-10-24 4.28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36" y="780908"/>
            <a:ext cx="838200" cy="622300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2650716" y="4678713"/>
            <a:ext cx="1967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物流センター</a:t>
            </a:r>
            <a:endParaRPr lang="en-US" altLang="ja-JP" dirty="0" smtClean="0"/>
          </a:p>
          <a:p>
            <a:r>
              <a:rPr lang="ja-JP" altLang="en-US" dirty="0" smtClean="0"/>
              <a:t>（西尾東物流</a:t>
            </a:r>
            <a:r>
              <a:rPr lang="en-US" altLang="ja-JP" dirty="0" smtClean="0"/>
              <a:t>C</a:t>
            </a:r>
            <a:r>
              <a:rPr lang="ja-JP" altLang="en-US" dirty="0" smtClean="0"/>
              <a:t>）</a:t>
            </a:r>
            <a:endParaRPr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5040362" y="791477"/>
            <a:ext cx="7006247" cy="38340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2" name="図 11" descr="スクリーンショット 2023-10-24 4.28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28" y="2559522"/>
            <a:ext cx="838200" cy="622300"/>
          </a:xfrm>
          <a:prstGeom prst="rect">
            <a:avLst/>
          </a:prstGeom>
        </p:spPr>
      </p:pic>
      <p:sp>
        <p:nvSpPr>
          <p:cNvPr id="13" name="正方形/長方形 12"/>
          <p:cNvSpPr/>
          <p:nvPr/>
        </p:nvSpPr>
        <p:spPr>
          <a:xfrm>
            <a:off x="449115" y="1743004"/>
            <a:ext cx="1103779" cy="7478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437245" y="2728230"/>
            <a:ext cx="1103779" cy="7478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25377" y="3701586"/>
            <a:ext cx="1103779" cy="74782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6" name="図 15" descr="スクリーンショット 2023-10-24 4.28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72" y="1764219"/>
            <a:ext cx="838200" cy="622300"/>
          </a:xfrm>
          <a:prstGeom prst="rect">
            <a:avLst/>
          </a:prstGeom>
        </p:spPr>
      </p:pic>
      <p:pic>
        <p:nvPicPr>
          <p:cNvPr id="17" name="図 16" descr="スクリーンショット 2023-10-24 4.28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03" y="2666354"/>
            <a:ext cx="838200" cy="622300"/>
          </a:xfrm>
          <a:prstGeom prst="rect">
            <a:avLst/>
          </a:prstGeom>
        </p:spPr>
      </p:pic>
      <p:pic>
        <p:nvPicPr>
          <p:cNvPr id="18" name="図 17" descr="スクリーンショット 2023-10-24 4.28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03" y="3710931"/>
            <a:ext cx="838200" cy="622300"/>
          </a:xfrm>
          <a:prstGeom prst="rect">
            <a:avLst/>
          </a:prstGeom>
        </p:spPr>
      </p:pic>
      <p:cxnSp>
        <p:nvCxnSpPr>
          <p:cNvPr id="20" name="直線矢印コネクタ 19"/>
          <p:cNvCxnSpPr>
            <a:stCxn id="6" idx="3"/>
          </p:cNvCxnSpPr>
          <p:nvPr/>
        </p:nvCxnSpPr>
        <p:spPr>
          <a:xfrm>
            <a:off x="1542916" y="1145473"/>
            <a:ext cx="3513100" cy="1780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3926609" y="3252431"/>
            <a:ext cx="1141275" cy="402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1586606" y="2352408"/>
            <a:ext cx="1238116" cy="97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1549109" y="3300111"/>
            <a:ext cx="1238116" cy="97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/>
          <p:cNvCxnSpPr/>
          <p:nvPr/>
        </p:nvCxnSpPr>
        <p:spPr>
          <a:xfrm>
            <a:off x="1537240" y="4309076"/>
            <a:ext cx="1238116" cy="97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5253998" y="983312"/>
            <a:ext cx="1103779" cy="3028811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6652599" y="981401"/>
            <a:ext cx="1103779" cy="3042592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8053091" y="981400"/>
            <a:ext cx="1103779" cy="3054464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/>
          <p:cNvSpPr/>
          <p:nvPr/>
        </p:nvSpPr>
        <p:spPr>
          <a:xfrm>
            <a:off x="9465453" y="981401"/>
            <a:ext cx="1103779" cy="3078204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0828448" y="1003229"/>
            <a:ext cx="1103779" cy="3080116"/>
          </a:xfrm>
          <a:prstGeom prst="rect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/>
        </p:nvSpPr>
        <p:spPr>
          <a:xfrm>
            <a:off x="7716709" y="472428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工場（安城第一工場）</a:t>
            </a:r>
            <a:endParaRPr lang="ja-JP" altLang="en-US" dirty="0"/>
          </a:p>
        </p:txBody>
      </p:sp>
      <p:sp>
        <p:nvSpPr>
          <p:cNvPr id="37" name="正方形/長方形 36"/>
          <p:cNvSpPr/>
          <p:nvPr/>
        </p:nvSpPr>
        <p:spPr>
          <a:xfrm>
            <a:off x="5471656" y="412886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受入</a:t>
            </a:r>
            <a:endParaRPr lang="ja-JP" altLang="en-US" dirty="0"/>
          </a:p>
        </p:txBody>
      </p:sp>
      <p:sp>
        <p:nvSpPr>
          <p:cNvPr id="38" name="正方形/長方形 37"/>
          <p:cNvSpPr/>
          <p:nvPr/>
        </p:nvSpPr>
        <p:spPr>
          <a:xfrm>
            <a:off x="6870257" y="41744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格納</a:t>
            </a:r>
            <a:endParaRPr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8292595" y="417251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集荷</a:t>
            </a:r>
            <a:endParaRPr lang="ja-JP" altLang="en-US" dirty="0"/>
          </a:p>
        </p:txBody>
      </p:sp>
      <p:sp>
        <p:nvSpPr>
          <p:cNvPr id="40" name="正方形/長方形 39"/>
          <p:cNvSpPr/>
          <p:nvPr/>
        </p:nvSpPr>
        <p:spPr>
          <a:xfrm>
            <a:off x="9728694" y="4148777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製造</a:t>
            </a:r>
            <a:endParaRPr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11091689" y="418247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 smtClean="0"/>
              <a:t>出荷</a:t>
            </a:r>
            <a:endParaRPr lang="ja-JP" altLang="en-US" dirty="0"/>
          </a:p>
        </p:txBody>
      </p:sp>
      <p:pic>
        <p:nvPicPr>
          <p:cNvPr id="42" name="図 41">
            <a:extLst>
              <a:ext uri="{FF2B5EF4-FFF2-40B4-BE49-F238E27FC236}">
                <a16:creationId xmlns="" xmlns:a16="http://schemas.microsoft.com/office/drawing/2014/main" id="{ABF0166E-601F-4BB2-981D-73AB556D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61" y="4684174"/>
            <a:ext cx="2635245" cy="1832557"/>
          </a:xfrm>
          <a:prstGeom prst="rect">
            <a:avLst/>
          </a:prstGeom>
        </p:spPr>
      </p:pic>
      <p:sp>
        <p:nvSpPr>
          <p:cNvPr id="44" name="正方形/長方形 43"/>
          <p:cNvSpPr/>
          <p:nvPr/>
        </p:nvSpPr>
        <p:spPr>
          <a:xfrm>
            <a:off x="7928453" y="2277110"/>
            <a:ext cx="1352778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ja-JP" altLang="en-US" dirty="0" smtClean="0"/>
              <a:t>動画で説明</a:t>
            </a:r>
            <a:endParaRPr lang="ja-JP" altLang="en-US" dirty="0"/>
          </a:p>
        </p:txBody>
      </p:sp>
      <p:sp>
        <p:nvSpPr>
          <p:cNvPr id="45" name="テキスト ボックス 44">
            <a:extLst>
              <a:ext uri="{FF2B5EF4-FFF2-40B4-BE49-F238E27FC236}">
                <a16:creationId xmlns="" xmlns:a16="http://schemas.microsoft.com/office/drawing/2014/main" id="{A3939E41-27CA-45CA-85A6-8EEC0E242A15}"/>
              </a:ext>
            </a:extLst>
          </p:cNvPr>
          <p:cNvSpPr txBox="1"/>
          <p:nvPr/>
        </p:nvSpPr>
        <p:spPr>
          <a:xfrm>
            <a:off x="7105495" y="5858128"/>
            <a:ext cx="531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運転手</a:t>
            </a:r>
            <a:r>
              <a:rPr lang="ja-JP" altLang="en-US" dirty="0"/>
              <a:t>がフォークリフトで荷下ろし、</a:t>
            </a:r>
            <a:endParaRPr lang="en-US" altLang="ja-JP" dirty="0"/>
          </a:p>
          <a:p>
            <a:r>
              <a:rPr lang="ja-JP" altLang="en-US" dirty="0" smtClean="0"/>
              <a:t>工場内に</a:t>
            </a:r>
            <a:r>
              <a:rPr lang="ja-JP" altLang="en-US" dirty="0" smtClean="0"/>
              <a:t>運んで</a:t>
            </a:r>
            <a:r>
              <a:rPr lang="ja-JP" altLang="en-US" dirty="0" smtClean="0"/>
              <a:t>い</a:t>
            </a:r>
            <a:r>
              <a:rPr lang="ja-JP" altLang="en-US" dirty="0" smtClean="0"/>
              <a:t>く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4551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ja-JP" altLang="en-US" dirty="0" smtClean="0"/>
              <a:t>動画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7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800" dirty="0"/>
              <a:t>＜ありたい姿＞</a:t>
            </a:r>
            <a:endParaRPr lang="en-US" altLang="ja-JP" sz="1800" dirty="0"/>
          </a:p>
          <a:p>
            <a:r>
              <a:rPr lang="ja-JP" altLang="en-US" sz="1800" dirty="0"/>
              <a:t>工程スルーで通過情報を一元化し、モノの流れをリアルタイムで把握。リーンで安心な生産</a:t>
            </a:r>
            <a:endParaRPr lang="en-US" altLang="ja-JP" sz="1800" dirty="0"/>
          </a:p>
          <a:p>
            <a:r>
              <a:rPr lang="ja-JP" altLang="ja-JP" sz="1800" b="0" dirty="0"/>
              <a:t>1</a:t>
            </a:r>
            <a:r>
              <a:rPr lang="en-US" altLang="ja-JP" sz="1800" b="0" dirty="0"/>
              <a:t>.</a:t>
            </a:r>
            <a:r>
              <a:rPr lang="ja-JP" altLang="en-US" sz="1800" b="0" dirty="0"/>
              <a:t>見える化</a:t>
            </a:r>
            <a:r>
              <a:rPr lang="en-US" altLang="ja-JP" sz="1800" b="0" dirty="0"/>
              <a:t> …</a:t>
            </a:r>
            <a:r>
              <a:rPr lang="ja-JP" altLang="en-US" sz="1800" b="0" dirty="0"/>
              <a:t> 在庫状態の正常</a:t>
            </a:r>
            <a:r>
              <a:rPr lang="en-US" altLang="ja-JP" sz="1800" b="0" dirty="0"/>
              <a:t>/</a:t>
            </a:r>
            <a:r>
              <a:rPr lang="ja-JP" altLang="en-US" sz="1800" b="0" dirty="0"/>
              <a:t>異常がすぐに分かり、在庫量が調整できる</a:t>
            </a:r>
            <a:endParaRPr lang="en-US" altLang="ja-JP" sz="1800" b="0" dirty="0"/>
          </a:p>
          <a:p>
            <a:r>
              <a:rPr lang="en-US" altLang="ja-JP" sz="1800" b="0" dirty="0"/>
              <a:t>2.</a:t>
            </a:r>
            <a:r>
              <a:rPr lang="ja-JP" altLang="en-US" sz="1800" b="0" dirty="0"/>
              <a:t>分析する</a:t>
            </a:r>
            <a:r>
              <a:rPr lang="en-US" altLang="ja-JP" sz="1800" b="0" dirty="0"/>
              <a:t> … </a:t>
            </a:r>
            <a:r>
              <a:rPr lang="ja-JP" altLang="en-US" sz="1800" b="0" dirty="0"/>
              <a:t>在庫量増減の原因が分かり、アクションが取れる</a:t>
            </a:r>
            <a:endParaRPr lang="en-US" altLang="ja-JP" sz="1800" b="0" dirty="0"/>
          </a:p>
          <a:p>
            <a:r>
              <a:rPr lang="en-US" altLang="ja-JP" sz="1800" b="0" dirty="0"/>
              <a:t>3.</a:t>
            </a:r>
            <a:r>
              <a:rPr lang="ja-JP" altLang="en-US" sz="1800" b="0" dirty="0"/>
              <a:t>予兆</a:t>
            </a:r>
            <a:r>
              <a:rPr lang="en-US" altLang="ja-JP" sz="1800" b="0" dirty="0"/>
              <a:t>/</a:t>
            </a:r>
            <a:r>
              <a:rPr lang="ja-JP" altLang="en-US" sz="1800" b="0" dirty="0"/>
              <a:t>予測</a:t>
            </a:r>
            <a:r>
              <a:rPr lang="en-US" altLang="ja-JP" sz="1800" b="0" dirty="0"/>
              <a:t> … 1</a:t>
            </a:r>
            <a:r>
              <a:rPr lang="ja-JP" altLang="en-US" sz="1800" b="0" dirty="0"/>
              <a:t>歩先の状況を予測し、最適な生産計画</a:t>
            </a:r>
            <a:r>
              <a:rPr lang="en-US" altLang="ja-JP" sz="1800" b="0" dirty="0"/>
              <a:t>/</a:t>
            </a:r>
            <a:r>
              <a:rPr lang="ja-JP" altLang="en-US" sz="1800" b="0" dirty="0"/>
              <a:t>指示が出せる</a:t>
            </a:r>
            <a:endParaRPr lang="en-US" altLang="ja-JP" sz="1800" b="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endParaRPr lang="en-US" altLang="ja-JP" sz="1800" dirty="0"/>
          </a:p>
          <a:p>
            <a:r>
              <a:rPr lang="ja-JP" altLang="en-US" sz="1800" dirty="0"/>
              <a:t>＜現状＞</a:t>
            </a:r>
            <a:endParaRPr lang="en-US" altLang="ja-JP" sz="1800" dirty="0"/>
          </a:p>
          <a:p>
            <a:r>
              <a:rPr lang="ja-JP" altLang="en-US" sz="1800" dirty="0"/>
              <a:t>順立装置を導入した結果、以下のような問題が発生しているが、原因がよく分かっていない</a:t>
            </a:r>
            <a:endParaRPr lang="en-US" altLang="ja-JP" sz="1800" dirty="0"/>
          </a:p>
          <a:p>
            <a:r>
              <a:rPr lang="en-US" altLang="ja-JP" sz="1800" b="0" dirty="0"/>
              <a:t>◇</a:t>
            </a:r>
            <a:r>
              <a:rPr lang="ja-JP" altLang="en-US" sz="1800" b="0" dirty="0"/>
              <a:t>順立装置の在庫数が設計値に対して多かったり少なかったりする</a:t>
            </a:r>
            <a:endParaRPr lang="en-US" altLang="ja-JP" sz="1800" b="0" dirty="0"/>
          </a:p>
          <a:p>
            <a:r>
              <a:rPr lang="en-US" altLang="ja-JP" sz="1800" b="0" dirty="0"/>
              <a:t>→</a:t>
            </a:r>
            <a:r>
              <a:rPr lang="ja-JP" altLang="en-US" sz="1800" b="0" dirty="0"/>
              <a:t> 想定していない箱が順立装置内に存在</a:t>
            </a:r>
            <a:r>
              <a:rPr lang="ja-JP" altLang="en-US" sz="1800" b="0" dirty="0" smtClean="0"/>
              <a:t>する</a:t>
            </a:r>
            <a:r>
              <a:rPr lang="ja-JP" altLang="en-US" sz="1800" b="0" dirty="0" smtClean="0"/>
              <a:t>、過多が起こる</a:t>
            </a:r>
            <a:endParaRPr lang="en-US" altLang="ja-JP" sz="1800" b="0" dirty="0"/>
          </a:p>
          <a:p>
            <a:r>
              <a:rPr lang="en-US" altLang="ja-JP" sz="1800" b="0" dirty="0"/>
              <a:t>→</a:t>
            </a:r>
            <a:r>
              <a:rPr lang="ja-JP" altLang="en-US" sz="1800" b="0" dirty="0"/>
              <a:t> 必要な箱が順立装置内に存在しない、欠品が起こる</a:t>
            </a:r>
            <a:endParaRPr lang="en-US" altLang="ja-JP" sz="1800" b="0" dirty="0"/>
          </a:p>
          <a:p>
            <a:r>
              <a:rPr lang="ja-JP" altLang="ja-JP" sz="1800" b="0" dirty="0"/>
              <a:t>　</a:t>
            </a:r>
            <a:r>
              <a:rPr lang="ja-JP" altLang="en-US" sz="1800" b="0" dirty="0"/>
              <a:t>（西尾東物流センターまで箱を取りに行くこともある）</a:t>
            </a:r>
            <a:endParaRPr lang="en-US" altLang="ja-JP" sz="1800" b="0" dirty="0"/>
          </a:p>
          <a:p>
            <a:r>
              <a:rPr lang="en-US" altLang="ja-JP" sz="1800" b="0" dirty="0"/>
              <a:t>◇</a:t>
            </a:r>
            <a:r>
              <a:rPr lang="ja-JP" altLang="en-US" sz="1800" b="0" dirty="0"/>
              <a:t>順立装置前の一時仮置場から箱が溢れる</a:t>
            </a:r>
            <a:endParaRPr lang="en-US" altLang="ja-JP" sz="1800" b="0" dirty="0"/>
          </a:p>
          <a:p>
            <a:r>
              <a:rPr lang="en-US" altLang="ja-JP" sz="1800" b="0" dirty="0"/>
              <a:t>→</a:t>
            </a:r>
            <a:r>
              <a:rPr lang="ja-JP" altLang="en-US" sz="1800" b="0" dirty="0"/>
              <a:t> スペースの圧迫（ここは設計値変更に伴う、かんばん数の低減で解消されている？）</a:t>
            </a:r>
            <a:endParaRPr lang="en-US" altLang="ja-JP" b="0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ja-JP" altLang="en-US" sz="2400" dirty="0" smtClean="0"/>
              <a:t>今回話すテーマの</a:t>
            </a:r>
            <a:r>
              <a:rPr lang="ja-JP" altLang="en-US" sz="2400" dirty="0" smtClean="0"/>
              <a:t>課題</a:t>
            </a:r>
            <a:endParaRPr kumimoji="1" lang="en-US" altLang="ja-JP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2708611" y="2708214"/>
            <a:ext cx="732252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b="1" dirty="0"/>
              <a:t>＜</a:t>
            </a:r>
            <a:r>
              <a:rPr lang="ja-JP" altLang="en-US" b="1" dirty="0" smtClean="0"/>
              <a:t>課題</a:t>
            </a:r>
            <a:r>
              <a:rPr lang="ja-JP" altLang="en-US" b="1" dirty="0" smtClean="0"/>
              <a:t>（</a:t>
            </a:r>
            <a:r>
              <a:rPr lang="en-US" altLang="ja-JP" b="1" dirty="0" smtClean="0"/>
              <a:t>DS</a:t>
            </a:r>
            <a:r>
              <a:rPr lang="ja-JP" altLang="en-US" b="1" dirty="0" smtClean="0"/>
              <a:t>部に相談があった内容）</a:t>
            </a:r>
            <a:r>
              <a:rPr lang="ja-JP" altLang="en-US" b="1" dirty="0" smtClean="0"/>
              <a:t>＞</a:t>
            </a:r>
            <a:endParaRPr lang="en-US" altLang="ja-JP" b="1" dirty="0"/>
          </a:p>
          <a:p>
            <a:r>
              <a:rPr lang="en-US" altLang="ja-JP" dirty="0">
                <a:solidFill>
                  <a:srgbClr val="FF0000"/>
                </a:solidFill>
              </a:rPr>
              <a:t>①</a:t>
            </a:r>
            <a:r>
              <a:rPr lang="ja-JP" altLang="en-US" dirty="0">
                <a:solidFill>
                  <a:srgbClr val="FF0000"/>
                </a:solidFill>
              </a:rPr>
              <a:t>順立装置の</a:t>
            </a:r>
            <a:r>
              <a:rPr kumimoji="1" lang="ja-JP" altLang="en-US" dirty="0">
                <a:solidFill>
                  <a:srgbClr val="FF0000"/>
                </a:solidFill>
              </a:rPr>
              <a:t>在庫数の増減</a:t>
            </a:r>
            <a:r>
              <a:rPr kumimoji="1" lang="en-US" altLang="ja-JP" dirty="0">
                <a:solidFill>
                  <a:srgbClr val="FF0000"/>
                </a:solidFill>
              </a:rPr>
              <a:t>/</a:t>
            </a:r>
            <a:r>
              <a:rPr kumimoji="1" lang="ja-JP" altLang="en-US" dirty="0">
                <a:solidFill>
                  <a:srgbClr val="FF0000"/>
                </a:solidFill>
              </a:rPr>
              <a:t>異常の原因特定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②</a:t>
            </a:r>
            <a:r>
              <a:rPr kumimoji="1" lang="ja-JP" altLang="en-US" dirty="0"/>
              <a:t>在庫量の予測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440635" y="764520"/>
            <a:ext cx="9603265" cy="1490165"/>
          </a:xfrm>
          <a:prstGeom prst="rect">
            <a:avLst/>
          </a:prstGeom>
          <a:noFill/>
          <a:ln>
            <a:solidFill>
              <a:srgbClr val="3333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37516" y="4055842"/>
            <a:ext cx="9593616" cy="2329338"/>
          </a:xfrm>
          <a:prstGeom prst="rect">
            <a:avLst/>
          </a:prstGeom>
          <a:noFill/>
          <a:ln>
            <a:solidFill>
              <a:srgbClr val="3333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1516302" y="2241727"/>
            <a:ext cx="0" cy="1788198"/>
          </a:xfrm>
          <a:prstGeom prst="line">
            <a:avLst/>
          </a:prstGeom>
          <a:ln>
            <a:solidFill>
              <a:srgbClr val="3333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コネクタ 50"/>
          <p:cNvCxnSpPr/>
          <p:nvPr/>
        </p:nvCxnSpPr>
        <p:spPr>
          <a:xfrm flipH="1" flipV="1">
            <a:off x="1526144" y="3145688"/>
            <a:ext cx="1182469" cy="3096"/>
          </a:xfrm>
          <a:prstGeom prst="line">
            <a:avLst/>
          </a:prstGeom>
          <a:ln>
            <a:solidFill>
              <a:srgbClr val="3333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角丸四角形吹き出し 62"/>
          <p:cNvSpPr/>
          <p:nvPr/>
        </p:nvSpPr>
        <p:spPr>
          <a:xfrm>
            <a:off x="7762729" y="2173852"/>
            <a:ext cx="4257057" cy="1810772"/>
          </a:xfrm>
          <a:prstGeom prst="wedgeRoundRectCallout">
            <a:avLst>
              <a:gd name="adj1" fmla="val -60489"/>
              <a:gd name="adj2" fmla="val -74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ja-JP" altLang="en-US" sz="1600" dirty="0" smtClean="0">
                <a:solidFill>
                  <a:srgbClr val="FFFF00"/>
                </a:solidFill>
              </a:rPr>
              <a:t>まず</a:t>
            </a:r>
            <a:r>
              <a:rPr lang="en-US" altLang="ja-JP" sz="1600" dirty="0" smtClean="0">
                <a:solidFill>
                  <a:srgbClr val="FFFF00"/>
                </a:solidFill>
              </a:rPr>
              <a:t>①</a:t>
            </a:r>
            <a:r>
              <a:rPr lang="ja-JP" altLang="en-US" sz="1600" dirty="0" smtClean="0">
                <a:solidFill>
                  <a:srgbClr val="FFFF00"/>
                </a:solidFill>
              </a:rPr>
              <a:t>を実施</a:t>
            </a:r>
            <a:r>
              <a:rPr lang="ja-JP" altLang="en-US" sz="1600" dirty="0" smtClean="0">
                <a:solidFill>
                  <a:srgbClr val="FFFF00"/>
                </a:solidFill>
              </a:rPr>
              <a:t>しています</a:t>
            </a:r>
            <a:endParaRPr lang="en-US" altLang="ja-JP" sz="1600" dirty="0" smtClean="0">
              <a:solidFill>
                <a:srgbClr val="FFFF00"/>
              </a:solidFill>
            </a:endParaRPr>
          </a:p>
          <a:p>
            <a:r>
              <a:rPr lang="en-US" altLang="ja-JP" sz="1600" dirty="0" smtClean="0"/>
              <a:t>◇</a:t>
            </a:r>
            <a:r>
              <a:rPr lang="ja-JP" altLang="en-US" sz="1600" dirty="0"/>
              <a:t>理由</a:t>
            </a:r>
            <a:endParaRPr lang="en-US" altLang="ja-JP" sz="1600" dirty="0"/>
          </a:p>
          <a:p>
            <a:r>
              <a:rPr lang="ja-JP" altLang="en-US" sz="1600" dirty="0"/>
              <a:t>・異常の</a:t>
            </a:r>
            <a:r>
              <a:rPr lang="ja-JP" altLang="en-US" sz="1600" dirty="0" smtClean="0"/>
              <a:t>原因</a:t>
            </a:r>
            <a:r>
              <a:rPr lang="ja-JP" altLang="en-US" sz="1600" dirty="0" smtClean="0"/>
              <a:t>が分からないと</a:t>
            </a:r>
            <a:r>
              <a:rPr lang="ja-JP" altLang="en-US" sz="1600" dirty="0" smtClean="0"/>
              <a:t>順</a:t>
            </a:r>
            <a:r>
              <a:rPr kumimoji="1" lang="ja-JP" altLang="en-US" sz="1600" dirty="0"/>
              <a:t>立装置</a:t>
            </a:r>
            <a:r>
              <a:rPr kumimoji="1" lang="ja-JP" altLang="en-US" sz="1600" dirty="0" smtClean="0"/>
              <a:t>を</a:t>
            </a:r>
            <a:endParaRPr kumimoji="1" lang="en-US" altLang="ja-JP" sz="1600" dirty="0" smtClean="0"/>
          </a:p>
          <a:p>
            <a:r>
              <a:rPr lang="ja-JP" altLang="ja-JP" sz="1600" dirty="0"/>
              <a:t>　</a:t>
            </a:r>
            <a:r>
              <a:rPr kumimoji="1" lang="ja-JP" altLang="en-US" sz="1600" dirty="0" smtClean="0"/>
              <a:t>導入</a:t>
            </a:r>
            <a:r>
              <a:rPr kumimoji="1" lang="ja-JP" altLang="en-US" sz="1600" dirty="0"/>
              <a:t>して本当にリーン</a:t>
            </a:r>
            <a:r>
              <a:rPr kumimoji="1" lang="ja-JP" altLang="en-US" sz="1600" dirty="0" smtClean="0"/>
              <a:t>で安心</a:t>
            </a:r>
            <a:r>
              <a:rPr kumimoji="1" lang="ja-JP" altLang="en-US" sz="1600" dirty="0"/>
              <a:t>な生産</a:t>
            </a:r>
            <a:r>
              <a:rPr kumimoji="1" lang="ja-JP" altLang="en-US" sz="1600" dirty="0" smtClean="0"/>
              <a:t>を</a:t>
            </a:r>
            <a:endParaRPr kumimoji="1" lang="en-US" altLang="ja-JP" sz="1600" dirty="0" smtClean="0"/>
          </a:p>
          <a:p>
            <a:r>
              <a:rPr lang="ja-JP" altLang="ja-JP" sz="1600" dirty="0"/>
              <a:t>　</a:t>
            </a:r>
            <a:r>
              <a:rPr kumimoji="1" lang="ja-JP" altLang="en-US" sz="1600" dirty="0" smtClean="0"/>
              <a:t>実現</a:t>
            </a:r>
            <a:r>
              <a:rPr kumimoji="1" lang="ja-JP" altLang="en-US" sz="1600" dirty="0"/>
              <a:t>できるか</a:t>
            </a:r>
            <a:r>
              <a:rPr kumimoji="1" lang="ja-JP" altLang="en-US" sz="1600" dirty="0" smtClean="0"/>
              <a:t>分からない</a:t>
            </a:r>
            <a:endParaRPr kumimoji="1" lang="en-US" altLang="ja-JP" sz="1600" dirty="0"/>
          </a:p>
          <a:p>
            <a:r>
              <a:rPr kumimoji="1" lang="ja-JP" altLang="en-US" sz="1600" dirty="0"/>
              <a:t>・モデルの検討や精度向上に</a:t>
            </a:r>
            <a:r>
              <a:rPr kumimoji="1" lang="ja-JP" altLang="en-US" sz="1600" dirty="0" smtClean="0"/>
              <a:t>必要</a:t>
            </a:r>
            <a:endParaRPr kumimoji="1" lang="ja-JP" altLang="en-US" sz="1600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6259049" y="253612"/>
            <a:ext cx="4257057" cy="762388"/>
          </a:xfrm>
          <a:prstGeom prst="wedgeRoundRectCallout">
            <a:avLst>
              <a:gd name="adj1" fmla="val -57625"/>
              <a:gd name="adj2" fmla="val 35908"/>
              <a:gd name="adj3" fmla="val 16667"/>
            </a:avLst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kumimoji="1" lang="ja-JP" altLang="en-US" sz="1600" dirty="0" smtClean="0"/>
              <a:t>生産革新推進部の目指す姿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68351504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ja-JP" altLang="en-US" sz="1800" b="0" dirty="0" smtClean="0"/>
              <a:t>数値上異常に見える現象の原因</a:t>
            </a:r>
            <a:r>
              <a:rPr lang="ja-JP" altLang="en-US" sz="1800" b="0" smtClean="0"/>
              <a:t>を一つ一つ</a:t>
            </a:r>
            <a:endParaRPr lang="en-US" altLang="ja-JP" sz="1800" b="0" dirty="0" smtClean="0"/>
          </a:p>
          <a:p>
            <a:endParaRPr lang="en-US" altLang="ja-JP" sz="1800" b="0" dirty="0"/>
          </a:p>
          <a:p>
            <a:r>
              <a:rPr lang="en-US" altLang="ja-JP" sz="1800" b="0" dirty="0" smtClean="0"/>
              <a:t>◇</a:t>
            </a:r>
            <a:r>
              <a:rPr lang="ja-JP" altLang="en-US" sz="1800" b="0" dirty="0"/>
              <a:t>順立装置の在庫数が設計値に対して多かったり少なかったりする</a:t>
            </a:r>
            <a:endParaRPr lang="en-US" altLang="ja-JP" sz="1800" b="0" dirty="0"/>
          </a:p>
          <a:p>
            <a:r>
              <a:rPr lang="en-US" altLang="ja-JP" sz="1800" b="0" dirty="0"/>
              <a:t>→</a:t>
            </a:r>
            <a:r>
              <a:rPr lang="ja-JP" altLang="en-US" sz="1800" b="0" dirty="0"/>
              <a:t> 想定していない箱が順立装置内に存在する、過多が起こる</a:t>
            </a:r>
            <a:endParaRPr lang="en-US" altLang="ja-JP" sz="1800" b="0" dirty="0"/>
          </a:p>
          <a:p>
            <a:r>
              <a:rPr lang="en-US" altLang="ja-JP" sz="1800" b="0" dirty="0"/>
              <a:t>→</a:t>
            </a:r>
            <a:r>
              <a:rPr lang="ja-JP" altLang="en-US" sz="1800" b="0" dirty="0"/>
              <a:t> 必要な箱が順立装置内に存在しない、欠品が起こる</a:t>
            </a:r>
            <a:endParaRPr lang="en-US" altLang="ja-JP" sz="1800" b="0" dirty="0"/>
          </a:p>
          <a:p>
            <a:endParaRPr lang="en-US" altLang="ja-JP" sz="1800" b="0" dirty="0" smtClean="0"/>
          </a:p>
          <a:p>
            <a:endParaRPr lang="en-US" altLang="ja-JP" sz="1800" b="0" dirty="0"/>
          </a:p>
          <a:p>
            <a:r>
              <a:rPr lang="en-US" altLang="ja-JP" sz="1800" b="0" dirty="0" smtClean="0"/>
              <a:t>◇</a:t>
            </a:r>
            <a:r>
              <a:rPr lang="ja-JP" altLang="en-US" sz="1800" b="0" dirty="0"/>
              <a:t>順立装置前の一時仮置場から箱が溢れる</a:t>
            </a:r>
            <a:endParaRPr lang="en-US" altLang="ja-JP" sz="1800" b="0" dirty="0"/>
          </a:p>
          <a:p>
            <a:r>
              <a:rPr lang="en-US" altLang="ja-JP" sz="1800" b="0" dirty="0"/>
              <a:t>→</a:t>
            </a:r>
            <a:r>
              <a:rPr lang="ja-JP" altLang="en-US" sz="1800" b="0" dirty="0"/>
              <a:t> スペースの圧迫（ここは設計値変更に伴う、かんばん数の低減で解消されている？）</a:t>
            </a:r>
            <a:endParaRPr lang="en-US" altLang="ja-JP" sz="1800" b="0" dirty="0"/>
          </a:p>
          <a:p>
            <a:endParaRPr kumimoji="1" lang="ja-JP" altLang="en-US" sz="18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CAFAC13-DB77-42F2-BE26-45BA5532FD50}" type="datetime4">
              <a:rPr lang="en-US" altLang="ja-JP" smtClean="0"/>
              <a:pPr/>
              <a:t>2023年 10月 24日 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523744"/>
      </p:ext>
    </p:extLst>
  </p:cSld>
  <p:clrMapOvr>
    <a:masterClrMapping/>
  </p:clrMapOvr>
</p:sld>
</file>

<file path=ppt/theme/theme1.xml><?xml version="1.0" encoding="utf-8"?>
<a:theme xmlns:a="http://schemas.openxmlformats.org/drawingml/2006/main" name="アイシンwide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アイシンwide" id="{9719132A-AE96-4650-9969-4ACCCCDBC9C1}" vid="{AC6CE65C-E27A-4279-9449-0AF11FFDAE82}"/>
    </a:ext>
  </a:extLst>
</a:theme>
</file>

<file path=ppt/theme/theme2.xml><?xml version="1.0" encoding="utf-8"?>
<a:theme xmlns:a="http://schemas.openxmlformats.org/drawingml/2006/main" name="最終頁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ISINフォーマット_wide.potx" id="{E6ED6B68-B8AB-4240-B5BF-953200F140CE}" vid="{8E07004A-0D74-49DA-BAAA-7DE141297473}"/>
    </a:ext>
  </a:extLst>
</a:theme>
</file>

<file path=ppt/theme/theme3.xml><?xml version="1.0" encoding="utf-8"?>
<a:theme xmlns:a="http://schemas.openxmlformats.org/drawingml/2006/main" name="内容">
  <a:themeElements>
    <a:clrScheme name="AISIN_210408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008CD2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AISINフォーマット_wide.potx" id="{E6ED6B68-B8AB-4240-B5BF-953200F140CE}" vid="{4B783BF8-DEA1-4518-93B8-7E4A5AC19B3A}"/>
    </a:ext>
  </a:extLst>
</a:theme>
</file>

<file path=ppt/theme/theme4.xml><?xml version="1.0" encoding="utf-8"?>
<a:theme xmlns:a="http://schemas.openxmlformats.org/drawingml/2006/main" name="内容［関係社外秘］">
  <a:themeElements>
    <a:clrScheme name="AISIN">
      <a:dk1>
        <a:srgbClr val="333333"/>
      </a:dk1>
      <a:lt1>
        <a:sysClr val="window" lastClr="FFFFFF"/>
      </a:lt1>
      <a:dk2>
        <a:srgbClr val="000000"/>
      </a:dk2>
      <a:lt2>
        <a:srgbClr val="F2F2F2"/>
      </a:lt2>
      <a:accent1>
        <a:srgbClr val="001A72"/>
      </a:accent1>
      <a:accent2>
        <a:srgbClr val="405395"/>
      </a:accent2>
      <a:accent3>
        <a:srgbClr val="808CB8"/>
      </a:accent3>
      <a:accent4>
        <a:srgbClr val="BFC6DC"/>
      </a:accent4>
      <a:accent5>
        <a:srgbClr val="4BBCFF"/>
      </a:accent5>
      <a:accent6>
        <a:srgbClr val="FA0A3C"/>
      </a:accent6>
      <a:hlink>
        <a:srgbClr val="00376B"/>
      </a:hlink>
      <a:folHlink>
        <a:srgbClr val="6E1E64"/>
      </a:folHlink>
    </a:clrScheme>
    <a:fontScheme name="AISIN_ｖ0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4(AISIN)_関係社外秘.pptx" id="{0E61A696-DCC7-41FA-B91C-DE2E6FD3D105}" vid="{88604F16-AB26-4E05-98EE-030EE2A46DF3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6154</TotalTime>
  <Words>2023</Words>
  <Application>Microsoft Macintosh PowerPoint</Application>
  <PresentationFormat>ユーザー設定</PresentationFormat>
  <Paragraphs>376</Paragraphs>
  <Slides>34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4</vt:i4>
      </vt:variant>
      <vt:variant>
        <vt:lpstr>スライド タイトル</vt:lpstr>
      </vt:variant>
      <vt:variant>
        <vt:i4>34</vt:i4>
      </vt:variant>
    </vt:vector>
  </HeadingPairs>
  <TitlesOfParts>
    <vt:vector size="38" baseType="lpstr">
      <vt:lpstr>アイシンwide</vt:lpstr>
      <vt:lpstr>最終頁</vt:lpstr>
      <vt:lpstr>内容</vt:lpstr>
      <vt:lpstr>内容［関係社外秘］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アイシン精機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Toyomaru Koji／豊丸　弘爾／AI</dc:creator>
  <cp:lastModifiedBy>sasaoka</cp:lastModifiedBy>
  <cp:revision>264</cp:revision>
  <dcterms:created xsi:type="dcterms:W3CDTF">2022-01-19T01:36:44Z</dcterms:created>
  <dcterms:modified xsi:type="dcterms:W3CDTF">2023-10-24T00:49:16Z</dcterms:modified>
</cp:coreProperties>
</file>